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notesSlides/notesSlide17.xml" ContentType="application/vnd.openxmlformats-officedocument.presentationml.notesSlide+xml"/>
  <Override PartName="/ppt/charts/chart8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30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01" r:id="rId11"/>
    <p:sldId id="302" r:id="rId12"/>
    <p:sldId id="303" r:id="rId13"/>
    <p:sldId id="267" r:id="rId14"/>
    <p:sldId id="268" r:id="rId15"/>
    <p:sldId id="269" r:id="rId16"/>
    <p:sldId id="297" r:id="rId17"/>
    <p:sldId id="298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300" r:id="rId26"/>
    <p:sldId id="279" r:id="rId27"/>
    <p:sldId id="281" r:id="rId28"/>
    <p:sldId id="282" r:id="rId29"/>
    <p:sldId id="283" r:id="rId30"/>
    <p:sldId id="284" r:id="rId31"/>
    <p:sldId id="285" r:id="rId32"/>
    <p:sldId id="295" r:id="rId33"/>
    <p:sldId id="287" r:id="rId34"/>
    <p:sldId id="288" r:id="rId35"/>
    <p:sldId id="289" r:id="rId36"/>
    <p:sldId id="290" r:id="rId37"/>
    <p:sldId id="291" r:id="rId38"/>
    <p:sldId id="294" r:id="rId39"/>
    <p:sldId id="296" r:id="rId40"/>
  </p:sldIdLst>
  <p:sldSz cx="12192000" cy="6858000"/>
  <p:notesSz cx="6858000" cy="9144000"/>
  <p:embeddedFontLst>
    <p:embeddedFont>
      <p:font typeface="DIN Pro Bold" panose="020B0804020101020102" pitchFamily="34" charset="-52"/>
      <p:bold r:id="rId42"/>
      <p:italic r:id="rId43"/>
      <p:boldItalic r:id="rId44"/>
    </p:embeddedFont>
    <p:embeddedFont>
      <p:font typeface="Exo 2"/>
      <p:regular r:id="rId45"/>
      <p:bold r:id="rId46"/>
      <p:italic r:id="rId47"/>
      <p:boldItalic r:id="rId48"/>
    </p:embeddedFont>
    <p:embeddedFont>
      <p:font typeface="Exo 2 SemiBold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hpbO24a8zneDBMoT1oqjz8/dL6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800"/>
    <a:srgbClr val="255B43"/>
    <a:srgbClr val="005A42"/>
    <a:srgbClr val="F5F5F5"/>
    <a:srgbClr val="595959"/>
    <a:srgbClr val="9AB87D"/>
    <a:srgbClr val="3E6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1" autoAdjust="0"/>
    <p:restoredTop sz="89263" autoAdjust="0"/>
  </p:normalViewPr>
  <p:slideViewPr>
    <p:cSldViewPr snapToGrid="0" showGuides="1">
      <p:cViewPr varScale="1">
        <p:scale>
          <a:sx n="52" d="100"/>
          <a:sy n="52" d="100"/>
        </p:scale>
        <p:origin x="116" y="-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Столбец3</c:v>
                </c:pt>
              </c:strCache>
            </c:strRef>
          </c:tx>
          <c:spPr>
            <a:solidFill>
              <a:srgbClr val="255B4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E1B6E1E-8AC6-475A-9EFC-E73DC565453E}" type="VALUE">
                      <a:rPr lang="en-US">
                        <a:solidFill>
                          <a:srgbClr val="FFFFFF"/>
                        </a:solidFill>
                        <a:latin typeface="DIN Pro Bold" panose="020B0804020101020102" pitchFamily="34" charset="0"/>
                      </a:rPr>
                      <a:pPr/>
                      <a:t>[ЗНАЧЕНИЕ]</a:t>
                    </a:fld>
                    <a:endParaRPr lang="ru-BY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2CA-4EBE-89A6-A0BF509395D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10800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5F5F5"/>
                      </a:solidFill>
                      <a:latin typeface="DIN Pro Bold" panose="020B0804020101020102" pitchFamily="34" charset="0"/>
                      <a:ea typeface="+mn-ea"/>
                      <a:cs typeface="DIN Pro Bold" panose="020B0804020101020102" pitchFamily="34" charset="0"/>
                    </a:defRPr>
                  </a:pPr>
                  <a:endParaRPr lang="ru-BY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E2E-42C0-B155-FE1988D5547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10800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5F5F5"/>
                      </a:solidFill>
                      <a:latin typeface="DIN Pro Bold" panose="020B0804020101020102" pitchFamily="34" charset="0"/>
                      <a:ea typeface="+mn-ea"/>
                      <a:cs typeface="DIN Pro Bold" panose="020B0804020101020102" pitchFamily="34" charset="0"/>
                    </a:defRPr>
                  </a:pPr>
                  <a:endParaRPr lang="ru-BY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E2E-42C0-B155-FE1988D5547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10800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5F5F5"/>
                      </a:solidFill>
                      <a:latin typeface="DIN Pro Bold" panose="020B0804020101020102" pitchFamily="34" charset="0"/>
                      <a:ea typeface="+mn-ea"/>
                      <a:cs typeface="DIN Pro Bold" panose="020B0804020101020102" pitchFamily="34" charset="0"/>
                    </a:defRPr>
                  </a:pPr>
                  <a:endParaRPr lang="ru-BY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E2E-42C0-B155-FE1988D554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10800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5F5F5"/>
                    </a:solidFill>
                    <a:latin typeface="+mn-lt"/>
                    <a:ea typeface="+mn-ea"/>
                    <a:cs typeface="+mn-cs"/>
                  </a:defRPr>
                </a:pPr>
                <a:endParaRPr lang="ru-BY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ПИ</c:v>
                </c:pt>
                <c:pt idx="1">
                  <c:v>ИиТП</c:v>
                </c:pt>
                <c:pt idx="2">
                  <c:v>КИ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393</c:v>
                </c:pt>
                <c:pt idx="1">
                  <c:v>390</c:v>
                </c:pt>
                <c:pt idx="2">
                  <c:v>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CA-4EBE-89A6-A0BF509395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-27"/>
        <c:axId val="560393328"/>
        <c:axId val="560391248"/>
      </c:barChart>
      <c:catAx>
        <c:axId val="56039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DIN Pro Bold" panose="020B0804020101020102" pitchFamily="34" charset="0"/>
                <a:ea typeface="+mn-ea"/>
                <a:cs typeface="DIN Pro Bold" panose="020B0804020101020102" pitchFamily="34" charset="0"/>
              </a:defRPr>
            </a:pPr>
            <a:endParaRPr lang="ru-BY"/>
          </a:p>
        </c:txPr>
        <c:crossAx val="560391248"/>
        <c:crosses val="autoZero"/>
        <c:auto val="1"/>
        <c:lblAlgn val="ctr"/>
        <c:lblOffset val="100"/>
        <c:noMultiLvlLbl val="0"/>
      </c:catAx>
      <c:valAx>
        <c:axId val="560391248"/>
        <c:scaling>
          <c:orientation val="minMax"/>
          <c:max val="4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603933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BY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-27"/>
        <c:axId val="560393328"/>
        <c:axId val="560391248"/>
      </c:barChart>
      <c:catAx>
        <c:axId val="56039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DIN Pro Bold" panose="020B0804020101020102" pitchFamily="34" charset="0"/>
                <a:ea typeface="+mn-ea"/>
                <a:cs typeface="DIN Pro Bold" panose="020B0804020101020102" pitchFamily="34" charset="0"/>
              </a:defRPr>
            </a:pPr>
            <a:endParaRPr lang="ru-BY"/>
          </a:p>
        </c:txPr>
        <c:crossAx val="560391248"/>
        <c:crosses val="autoZero"/>
        <c:auto val="1"/>
        <c:lblAlgn val="ctr"/>
        <c:lblOffset val="100"/>
        <c:noMultiLvlLbl val="0"/>
      </c:catAx>
      <c:valAx>
        <c:axId val="560391248"/>
        <c:scaling>
          <c:orientation val="minMax"/>
          <c:max val="4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603933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BY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Столбец3</c:v>
                </c:pt>
              </c:strCache>
            </c:strRef>
          </c:tx>
          <c:spPr>
            <a:solidFill>
              <a:srgbClr val="255B4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E1B6E1E-8AC6-475A-9EFC-E73DC565453E}" type="VALUE">
                      <a:rPr lang="en-US">
                        <a:solidFill>
                          <a:srgbClr val="FFFFFF"/>
                        </a:solidFill>
                        <a:latin typeface="DIN Pro Bold" panose="020B0804020101020102" pitchFamily="34" charset="0"/>
                      </a:rPr>
                      <a:pPr/>
                      <a:t>[ЗНАЧЕНИЕ]</a:t>
                    </a:fld>
                    <a:endParaRPr lang="ru-BY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B33-40A2-A747-2501A000FAA1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10800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5F5F5"/>
                      </a:solidFill>
                      <a:latin typeface="DIN Pro Bold" panose="020B0804020101020102" pitchFamily="34" charset="0"/>
                      <a:ea typeface="+mn-ea"/>
                      <a:cs typeface="DIN Pro Bold" panose="020B0804020101020102" pitchFamily="34" charset="0"/>
                    </a:defRPr>
                  </a:pPr>
                  <a:endParaRPr lang="ru-BY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7B33-40A2-A747-2501A000FAA1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10800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5F5F5"/>
                      </a:solidFill>
                      <a:latin typeface="DIN Pro Bold" panose="020B0804020101020102" pitchFamily="34" charset="0"/>
                      <a:ea typeface="+mn-ea"/>
                      <a:cs typeface="DIN Pro Bold" panose="020B0804020101020102" pitchFamily="34" charset="0"/>
                    </a:defRPr>
                  </a:pPr>
                  <a:endParaRPr lang="ru-BY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7B33-40A2-A747-2501A000FAA1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10800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5F5F5"/>
                      </a:solidFill>
                      <a:latin typeface="DIN Pro Bold" panose="020B0804020101020102" pitchFamily="34" charset="0"/>
                      <a:ea typeface="+mn-ea"/>
                      <a:cs typeface="DIN Pro Bold" panose="020B0804020101020102" pitchFamily="34" charset="0"/>
                    </a:defRPr>
                  </a:pPr>
                  <a:endParaRPr lang="ru-BY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7B33-40A2-A747-2501A000FA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10800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5F5F5"/>
                    </a:solidFill>
                    <a:latin typeface="+mn-lt"/>
                    <a:ea typeface="+mn-ea"/>
                    <a:cs typeface="+mn-cs"/>
                  </a:defRPr>
                </a:pPr>
                <a:endParaRPr lang="ru-BY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ПИ</c:v>
                </c:pt>
                <c:pt idx="1">
                  <c:v>ИиТП</c:v>
                </c:pt>
                <c:pt idx="2">
                  <c:v>КИ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360</c:v>
                </c:pt>
                <c:pt idx="1">
                  <c:v>345</c:v>
                </c:pt>
                <c:pt idx="2">
                  <c:v>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33-40A2-A747-2501A000FA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-27"/>
        <c:axId val="560393328"/>
        <c:axId val="560391248"/>
      </c:barChart>
      <c:catAx>
        <c:axId val="56039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DIN Pro Bold" panose="020B0804020101020102" pitchFamily="34" charset="0"/>
                <a:ea typeface="+mn-ea"/>
                <a:cs typeface="DIN Pro Bold" panose="020B0804020101020102" pitchFamily="34" charset="0"/>
              </a:defRPr>
            </a:pPr>
            <a:endParaRPr lang="ru-BY"/>
          </a:p>
        </c:txPr>
        <c:crossAx val="560391248"/>
        <c:crosses val="autoZero"/>
        <c:auto val="1"/>
        <c:lblAlgn val="ctr"/>
        <c:lblOffset val="100"/>
        <c:noMultiLvlLbl val="0"/>
      </c:catAx>
      <c:valAx>
        <c:axId val="560391248"/>
        <c:scaling>
          <c:orientation val="minMax"/>
          <c:max val="4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603933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BY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595959"/>
                </a:solidFill>
                <a:latin typeface="DIN Pro Bold" panose="020B0804020101020102" pitchFamily="34" charset="0"/>
                <a:ea typeface="+mn-ea"/>
                <a:cs typeface="DIN Pro Bold" panose="020B0804020101020102" pitchFamily="34" charset="0"/>
              </a:defRPr>
            </a:pPr>
            <a:r>
              <a:rPr lang="ru-RU" dirty="0"/>
              <a:t>КИ</a:t>
            </a:r>
          </a:p>
        </c:rich>
      </c:tx>
      <c:layout>
        <c:manualLayout>
          <c:xMode val="edge"/>
          <c:yMode val="edge"/>
          <c:x val="0.46265345893630644"/>
          <c:y val="0.450864265503558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595959"/>
              </a:solidFill>
              <a:latin typeface="DIN Pro Bold" panose="020B0804020101020102" pitchFamily="34" charset="0"/>
              <a:ea typeface="+mn-ea"/>
              <a:cs typeface="DIN Pro Bold" panose="020B0804020101020102" pitchFamily="34" charset="0"/>
            </a:defRPr>
          </a:pPr>
          <a:endParaRPr lang="ru-BY"/>
        </a:p>
      </c:txPr>
    </c:title>
    <c:autoTitleDeleted val="0"/>
    <c:plotArea>
      <c:layout>
        <c:manualLayout>
          <c:layoutTarget val="inner"/>
          <c:xMode val="edge"/>
          <c:yMode val="edge"/>
          <c:x val="0.2929697638671796"/>
          <c:y val="0.14441888086757271"/>
          <c:w val="0.41406047226564074"/>
          <c:h val="0.7153893632406421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КИ</c:v>
                </c:pt>
              </c:strCache>
            </c:strRef>
          </c:tx>
          <c:spPr>
            <a:ln w="38100"/>
          </c:spPr>
          <c:dPt>
            <c:idx val="0"/>
            <c:bubble3D val="0"/>
            <c:spPr>
              <a:solidFill>
                <a:srgbClr val="FFB800"/>
              </a:solidFill>
              <a:ln w="381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24-47D5-98E5-DE85C9892278}"/>
              </c:ext>
            </c:extLst>
          </c:dPt>
          <c:dPt>
            <c:idx val="1"/>
            <c:bubble3D val="0"/>
            <c:spPr>
              <a:solidFill>
                <a:srgbClr val="255B43"/>
              </a:solidFill>
              <a:ln w="381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24-47D5-98E5-DE85C9892278}"/>
              </c:ext>
            </c:extLst>
          </c:dPt>
          <c:dLbls>
            <c:dLbl>
              <c:idx val="0"/>
              <c:layout>
                <c:manualLayout>
                  <c:x val="0.10071981866106799"/>
                  <c:y val="-8.70088933427919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24-47D5-98E5-DE85C9892278}"/>
                </c:ext>
              </c:extLst>
            </c:dLbl>
            <c:dLbl>
              <c:idx val="1"/>
              <c:layout>
                <c:manualLayout>
                  <c:x val="-0.11903251296308047"/>
                  <c:y val="0.1107385915271898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24-47D5-98E5-DE85C98922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60" b="0" i="0" u="none" strike="noStrike" kern="1200" baseline="0">
                    <a:solidFill>
                      <a:srgbClr val="595959"/>
                    </a:solidFill>
                    <a:latin typeface="DIN Pro Bold" panose="020B0604020202020204" charset="0"/>
                    <a:ea typeface="+mn-ea"/>
                    <a:cs typeface="DIN Pro Bold" panose="020B0604020202020204" charset="0"/>
                  </a:defRPr>
                </a:pPr>
                <a:endParaRPr lang="ru-B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12700" cap="flat" cmpd="sng" algn="ctr">
                  <a:solidFill>
                    <a:srgbClr val="595959"/>
                  </a:solidFill>
                  <a:round/>
                  <a:headEnd type="none"/>
                  <a:tailEnd w="lg" len="lg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Бюджет</c:v>
                </c:pt>
                <c:pt idx="1">
                  <c:v>Платное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95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24-47D5-98E5-DE85C98922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DIN Pro Bold" panose="020B0804020101020102" pitchFamily="34" charset="0"/>
              <a:ea typeface="+mn-ea"/>
              <a:cs typeface="DIN Pro Bold" panose="020B0804020101020102" pitchFamily="34" charset="0"/>
            </a:defRPr>
          </a:pPr>
          <a:endParaRPr lang="ru-BY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595959"/>
                </a:solidFill>
                <a:latin typeface="DIN Pro Bold" panose="020B0804020101020102" pitchFamily="34" charset="0"/>
                <a:ea typeface="+mn-ea"/>
                <a:cs typeface="DIN Pro Bold" panose="020B0804020101020102" pitchFamily="34" charset="0"/>
              </a:defRPr>
            </a:pPr>
            <a:r>
              <a:rPr lang="ru-RU" dirty="0"/>
              <a:t>ПИ</a:t>
            </a:r>
          </a:p>
        </c:rich>
      </c:tx>
      <c:layout>
        <c:manualLayout>
          <c:xMode val="edge"/>
          <c:yMode val="edge"/>
          <c:x val="0.46265345893630644"/>
          <c:y val="0.442954366108759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595959"/>
              </a:solidFill>
              <a:latin typeface="DIN Pro Bold" panose="020B0804020101020102" pitchFamily="34" charset="0"/>
              <a:ea typeface="+mn-ea"/>
              <a:cs typeface="DIN Pro Bold" panose="020B0804020101020102" pitchFamily="34" charset="0"/>
            </a:defRPr>
          </a:pPr>
          <a:endParaRPr lang="ru-BY"/>
        </a:p>
      </c:txPr>
    </c:title>
    <c:autoTitleDeleted val="0"/>
    <c:plotArea>
      <c:layout>
        <c:manualLayout>
          <c:layoutTarget val="inner"/>
          <c:xMode val="edge"/>
          <c:yMode val="edge"/>
          <c:x val="0.2929697638671796"/>
          <c:y val="0.14441888086757271"/>
          <c:w val="0.41406047226564074"/>
          <c:h val="0.7153893632406421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ПИ</c:v>
                </c:pt>
              </c:strCache>
            </c:strRef>
          </c:tx>
          <c:spPr>
            <a:ln w="38100"/>
          </c:spPr>
          <c:dPt>
            <c:idx val="0"/>
            <c:bubble3D val="0"/>
            <c:spPr>
              <a:solidFill>
                <a:srgbClr val="FFB800"/>
              </a:solidFill>
              <a:ln w="381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8E6-4AAA-92D4-B1EF0A4B913A}"/>
              </c:ext>
            </c:extLst>
          </c:dPt>
          <c:dPt>
            <c:idx val="1"/>
            <c:bubble3D val="0"/>
            <c:spPr>
              <a:solidFill>
                <a:srgbClr val="255B43"/>
              </a:solidFill>
              <a:ln w="381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E6-4AAA-92D4-B1EF0A4B913A}"/>
              </c:ext>
            </c:extLst>
          </c:dPt>
          <c:dLbls>
            <c:dLbl>
              <c:idx val="0"/>
              <c:layout>
                <c:manualLayout>
                  <c:x val="0.10071981866106799"/>
                  <c:y val="-8.70088933427919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E6-4AAA-92D4-B1EF0A4B913A}"/>
                </c:ext>
              </c:extLst>
            </c:dLbl>
            <c:dLbl>
              <c:idx val="1"/>
              <c:layout>
                <c:manualLayout>
                  <c:x val="-0.11903251296308047"/>
                  <c:y val="0.1107385915271898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8E6-4AAA-92D4-B1EF0A4B91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60" b="0" i="0" u="none" strike="noStrike" kern="1200" baseline="0">
                    <a:solidFill>
                      <a:srgbClr val="595959"/>
                    </a:solidFill>
                    <a:latin typeface="DIN Pro Bold" panose="020B0604020202020204" charset="0"/>
                    <a:ea typeface="+mn-ea"/>
                    <a:cs typeface="DIN Pro Bold" panose="020B0604020202020204" charset="0"/>
                  </a:defRPr>
                </a:pPr>
                <a:endParaRPr lang="ru-B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12700" cap="flat" cmpd="sng" algn="ctr">
                  <a:solidFill>
                    <a:srgbClr val="595959"/>
                  </a:solidFill>
                  <a:round/>
                  <a:headEnd type="none"/>
                  <a:tailEnd w="lg" len="lg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Бюджет</c:v>
                </c:pt>
                <c:pt idx="1">
                  <c:v>Платное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55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E6-4AAA-92D4-B1EF0A4B9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DIN Pro Bold" panose="020B0804020101020102" pitchFamily="34" charset="0"/>
              <a:ea typeface="+mn-ea"/>
              <a:cs typeface="DIN Pro Bold" panose="020B0804020101020102" pitchFamily="34" charset="0"/>
            </a:defRPr>
          </a:pPr>
          <a:endParaRPr lang="ru-BY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747350427103943"/>
          <c:y val="0.446909315806158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595959"/>
              </a:solidFill>
              <a:latin typeface="DIN Pro Bold" panose="020B0804020101020102" pitchFamily="34" charset="0"/>
              <a:ea typeface="+mn-ea"/>
              <a:cs typeface="DIN Pro Bold" panose="020B0804020101020102" pitchFamily="34" charset="0"/>
            </a:defRPr>
          </a:pPr>
          <a:endParaRPr lang="ru-BY"/>
        </a:p>
      </c:txPr>
    </c:title>
    <c:autoTitleDeleted val="0"/>
    <c:plotArea>
      <c:layout>
        <c:manualLayout>
          <c:layoutTarget val="inner"/>
          <c:xMode val="edge"/>
          <c:yMode val="edge"/>
          <c:x val="0.2929697638671796"/>
          <c:y val="0.14441888086757271"/>
          <c:w val="0.41406047226564074"/>
          <c:h val="0.7153893632406421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ИиТП</c:v>
                </c:pt>
              </c:strCache>
            </c:strRef>
          </c:tx>
          <c:spPr>
            <a:solidFill>
              <a:srgbClr val="255B43"/>
            </a:solidFill>
            <a:ln w="38100"/>
          </c:spPr>
          <c:dPt>
            <c:idx val="0"/>
            <c:bubble3D val="0"/>
            <c:spPr>
              <a:solidFill>
                <a:srgbClr val="FFB800"/>
              </a:solidFill>
              <a:ln w="381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4A-46F3-9C54-7A81D6BD7AC5}"/>
              </c:ext>
            </c:extLst>
          </c:dPt>
          <c:dPt>
            <c:idx val="1"/>
            <c:bubble3D val="0"/>
            <c:spPr>
              <a:solidFill>
                <a:srgbClr val="255B43"/>
              </a:solidFill>
              <a:ln w="381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4A-46F3-9C54-7A81D6BD7AC5}"/>
              </c:ext>
            </c:extLst>
          </c:dPt>
          <c:dLbls>
            <c:dLbl>
              <c:idx val="0"/>
              <c:layout>
                <c:manualLayout>
                  <c:x val="0.10071981866106799"/>
                  <c:y val="-8.70088933427919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4A-46F3-9C54-7A81D6BD7AC5}"/>
                </c:ext>
              </c:extLst>
            </c:dLbl>
            <c:dLbl>
              <c:idx val="1"/>
              <c:layout>
                <c:manualLayout>
                  <c:x val="-0.11903251296308047"/>
                  <c:y val="0.1107385915271898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94A-46F3-9C54-7A81D6BD7A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60" b="0" i="0" u="none" strike="noStrike" kern="1200" baseline="0">
                    <a:solidFill>
                      <a:srgbClr val="595959"/>
                    </a:solidFill>
                    <a:latin typeface="DIN Pro Bold" panose="020B0604020202020204" charset="0"/>
                    <a:ea typeface="+mn-ea"/>
                    <a:cs typeface="DIN Pro Bold" panose="020B0604020202020204" charset="0"/>
                  </a:defRPr>
                </a:pPr>
                <a:endParaRPr lang="ru-BY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12700" cap="flat" cmpd="sng" algn="ctr">
                  <a:solidFill>
                    <a:srgbClr val="595959"/>
                  </a:solidFill>
                  <a:round/>
                  <a:headEnd type="none"/>
                  <a:tailEnd w="lg" len="lg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Бюджет</c:v>
                </c:pt>
                <c:pt idx="1">
                  <c:v>Платное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65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4A-46F3-9C54-7A81D6BD7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DIN Pro Bold" panose="020B0804020101020102" pitchFamily="34" charset="0"/>
              <a:ea typeface="+mn-ea"/>
              <a:cs typeface="DIN Pro Bold" panose="020B0804020101020102" pitchFamily="34" charset="0"/>
            </a:defRPr>
          </a:pPr>
          <a:endParaRPr lang="ru-BY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Столбец3</c:v>
                </c:pt>
              </c:strCache>
            </c:strRef>
          </c:tx>
          <c:spPr>
            <a:solidFill>
              <a:srgbClr val="255B4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E1B6E1E-8AC6-475A-9EFC-E73DC565453E}" type="VALUE">
                      <a:rPr lang="en-US">
                        <a:solidFill>
                          <a:srgbClr val="FFFFFF"/>
                        </a:solidFill>
                        <a:latin typeface="DIN Pro Bold" panose="020B0804020101020102" pitchFamily="34" charset="0"/>
                      </a:rPr>
                      <a:pPr/>
                      <a:t>[ЗНАЧЕНИЕ]</a:t>
                    </a:fld>
                    <a:endParaRPr lang="ru-BY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2CA-4EBE-89A6-A0BF509395D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10800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5F5F5"/>
                      </a:solidFill>
                      <a:latin typeface="DIN Pro Bold" panose="020B0804020101020102" pitchFamily="34" charset="0"/>
                      <a:ea typeface="+mn-ea"/>
                      <a:cs typeface="DIN Pro Bold" panose="020B0804020101020102" pitchFamily="34" charset="0"/>
                    </a:defRPr>
                  </a:pPr>
                  <a:endParaRPr lang="ru-BY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E2E-42C0-B155-FE1988D5547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10800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5F5F5"/>
                      </a:solidFill>
                      <a:latin typeface="DIN Pro Bold" panose="020B0804020101020102" pitchFamily="34" charset="0"/>
                      <a:ea typeface="+mn-ea"/>
                      <a:cs typeface="DIN Pro Bold" panose="020B0804020101020102" pitchFamily="34" charset="0"/>
                    </a:defRPr>
                  </a:pPr>
                  <a:endParaRPr lang="ru-BY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E2E-42C0-B155-FE1988D5547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10800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5F5F5"/>
                      </a:solidFill>
                      <a:latin typeface="DIN Pro Bold" panose="020B0804020101020102" pitchFamily="34" charset="0"/>
                      <a:ea typeface="+mn-ea"/>
                      <a:cs typeface="DIN Pro Bold" panose="020B0804020101020102" pitchFamily="34" charset="0"/>
                    </a:defRPr>
                  </a:pPr>
                  <a:endParaRPr lang="ru-BY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E2E-42C0-B155-FE1988D554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10800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5F5F5"/>
                    </a:solidFill>
                    <a:latin typeface="+mn-lt"/>
                    <a:ea typeface="+mn-ea"/>
                    <a:cs typeface="+mn-cs"/>
                  </a:defRPr>
                </a:pPr>
                <a:endParaRPr lang="ru-BY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ИиТП</c:v>
                </c:pt>
                <c:pt idx="1">
                  <c:v>ПОИТ</c:v>
                </c:pt>
                <c:pt idx="2">
                  <c:v>ВМСиС</c:v>
                </c:pt>
                <c:pt idx="3">
                  <c:v>ЭВС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368</c:v>
                </c:pt>
                <c:pt idx="1">
                  <c:v>374</c:v>
                </c:pt>
                <c:pt idx="2">
                  <c:v>347</c:v>
                </c:pt>
                <c:pt idx="3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CA-4EBE-89A6-A0BF509395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-27"/>
        <c:axId val="560393328"/>
        <c:axId val="560391248"/>
      </c:barChart>
      <c:catAx>
        <c:axId val="56039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DIN Pro Bold" panose="020B0804020101020102" pitchFamily="34" charset="0"/>
                <a:ea typeface="+mn-ea"/>
                <a:cs typeface="DIN Pro Bold" panose="020B0804020101020102" pitchFamily="34" charset="0"/>
              </a:defRPr>
            </a:pPr>
            <a:endParaRPr lang="ru-BY"/>
          </a:p>
        </c:txPr>
        <c:crossAx val="560391248"/>
        <c:crosses val="autoZero"/>
        <c:auto val="1"/>
        <c:lblAlgn val="ctr"/>
        <c:lblOffset val="100"/>
        <c:noMultiLvlLbl val="0"/>
      </c:catAx>
      <c:valAx>
        <c:axId val="560391248"/>
        <c:scaling>
          <c:orientation val="minMax"/>
          <c:max val="4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603933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BY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Столбец3</c:v>
                </c:pt>
              </c:strCache>
            </c:strRef>
          </c:tx>
          <c:spPr>
            <a:solidFill>
              <a:srgbClr val="255B4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E1B6E1E-8AC6-475A-9EFC-E73DC565453E}" type="VALUE">
                      <a:rPr lang="en-US">
                        <a:solidFill>
                          <a:srgbClr val="FFFFFF"/>
                        </a:solidFill>
                        <a:latin typeface="DIN Pro Bold" panose="020B0804020101020102" pitchFamily="34" charset="0"/>
                      </a:rPr>
                      <a:pPr/>
                      <a:t>[ЗНАЧЕНИЕ]</a:t>
                    </a:fld>
                    <a:endParaRPr lang="ru-BY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2CA-4EBE-89A6-A0BF509395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10800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5F5F5"/>
                    </a:solidFill>
                    <a:latin typeface="DIN Pro Bold" panose="020B0804020101020102" pitchFamily="34" charset="0"/>
                    <a:ea typeface="+mn-ea"/>
                    <a:cs typeface="DIN Pro Bold" panose="020B0804020101020102" pitchFamily="34" charset="0"/>
                  </a:defRPr>
                </a:pPr>
                <a:endParaRPr lang="ru-BY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ИиТП</c:v>
                </c:pt>
                <c:pt idx="1">
                  <c:v>ПОИТ</c:v>
                </c:pt>
                <c:pt idx="2">
                  <c:v>ВМСиС</c:v>
                </c:pt>
                <c:pt idx="3">
                  <c:v>ЭВС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313</c:v>
                </c:pt>
                <c:pt idx="1">
                  <c:v>330</c:v>
                </c:pt>
                <c:pt idx="2">
                  <c:v>277</c:v>
                </c:pt>
                <c:pt idx="3">
                  <c:v>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CA-4EBE-89A6-A0BF509395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-27"/>
        <c:axId val="560393328"/>
        <c:axId val="560391248"/>
      </c:barChart>
      <c:catAx>
        <c:axId val="56039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DIN Pro Bold" panose="020B0804020101020102" pitchFamily="34" charset="0"/>
                <a:ea typeface="+mn-ea"/>
                <a:cs typeface="DIN Pro Bold" panose="020B0804020101020102" pitchFamily="34" charset="0"/>
              </a:defRPr>
            </a:pPr>
            <a:endParaRPr lang="ru-BY"/>
          </a:p>
        </c:txPr>
        <c:crossAx val="560391248"/>
        <c:crosses val="autoZero"/>
        <c:auto val="1"/>
        <c:lblAlgn val="ctr"/>
        <c:lblOffset val="100"/>
        <c:noMultiLvlLbl val="0"/>
      </c:catAx>
      <c:valAx>
        <c:axId val="560391248"/>
        <c:scaling>
          <c:orientation val="minMax"/>
          <c:max val="4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603933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BY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DIN Pro Bold" panose="020B0804020101020102" pitchFamily="34" charset="0"/>
        <a:ea typeface="DIN Pro Bold" panose="020B0804020101020102" pitchFamily="34" charset="0"/>
        <a:cs typeface="DIN Pro Bold" panose="020B0804020101020102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Здесь начинаем рассказывать про факультет, чем мы занимаемся вкратце какие у нас специалисты и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тд</a:t>
            </a: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Переключаем после небольшого вступительного слова</a:t>
            </a: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4634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1b89c57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01b89c57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Тут говорим, что дальше речь пойдет про специальности нашего факультета и делаем ремарку на то, что внутри универа есть специальности с одинаковым названием, но мы будем говорить конкретно про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ксис</a:t>
            </a: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Переключаем, когда докладчик скажет «Компьютерная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инженЕрия</a:t>
            </a: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»</a:t>
            </a: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79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1b89c575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101b89c575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491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1b89c575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101b89c575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54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Рассказываем про балы, про то что они изменились и изменятся и специальностей будет меньше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Ждем пока скажет про платку</a:t>
            </a:r>
          </a:p>
        </p:txBody>
      </p:sp>
      <p:sp>
        <p:nvSpPr>
          <p:cNvPr id="180" name="Google Shape;1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Аналогично предыдущему</a:t>
            </a: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Рассказываем про большой план набора и про то что это показатель того, что мы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востребованны</a:t>
            </a: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Ждем пока дойдет до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аспзис</a:t>
            </a: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Рассказываем про балы, про то что они изменились и изменятся и специальностей будет меньше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Ждем пока скажет про платку</a:t>
            </a:r>
          </a:p>
        </p:txBody>
      </p:sp>
      <p:sp>
        <p:nvSpPr>
          <p:cNvPr id="180" name="Google Shape;1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622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Аналогично предыдущему</a:t>
            </a: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4667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Рассказываем как это все круто и удобно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Ждем пока начнет задавать вопросы якобы в зал..</a:t>
            </a: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b89c575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01b89c575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На этом слайде мы здороваемся, говорим кто мы, зачем приехали и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тд</a:t>
            </a: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 и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тп</a:t>
            </a: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</a:b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После того как докладчик завершил представляться, переключаем слайд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1b89c575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01b89c575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1b89c575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101b89c575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1b89c575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01b89c575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1b89c575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101b89c575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1b89c575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01b89c575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298" name="Google Shape;2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289" name="Google Shape;2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310" name="Google Shape;3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"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322" name="Google Shape;3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1b89c575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101b89c575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На этом слайде даем краткую информацию по поводу того, что они сегодня услышат и немного даем инфы по каждому пункту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</a:b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Переключаем на словах докладчика «Но обо всем по порядку»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1b89c575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101b89c575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 2"/>
              <a:buNone/>
            </a:pPr>
            <a:endParaRPr sz="100"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351" name="Google Shape;3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1b89c575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101b89c575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55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371" name="Google Shape;3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1b89c575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101b89c575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389" name="Google Shape;3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1b89c575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01b89c575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b6d528103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fb6d528103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b6d52810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fb6d52810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046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b6d52810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fb6d52810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00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Здесь начинаем рассказывать про факультет, чем мы занимаемся вкратце какие у нас специалисты и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тд</a:t>
            </a: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Переключаем после небольшого вступительного слова</a:t>
            </a: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Озвучиваем написанные здесь пункты и говорим почему это хорошо, по вашему мнению, иногда можно подглядывать на пункты, чтобы все не забыть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Переключаем когда докладчик закончит говорить про то что наши специальности рыночно-ориентированные</a:t>
            </a: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107" name="Google Shape;1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1b89c57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01b89c57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Тут говорим, что дальше речь пойдет про специальности нашего факультета и делаем ремарку на то, что внутри универа есть специальности с одинаковым названием, но мы будем говорить конкретно про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ксис</a:t>
            </a: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Переключаем, когда докладчик скажет «Компьютерная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инженЕрия</a:t>
            </a: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»</a:t>
            </a: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Рассказываем про спецуху ВАЖНО ПРАВИЛЬНО СТАВИТЬ УДАРЕНИЯ «Компьютерная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инженЕрия</a:t>
            </a: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»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Ждем пока закончит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Рассказываем про спецуху ВАЖНО ПРАВИЛЬНО СТАВИТЬ УДАРЕНИЯ «Программная </a:t>
            </a:r>
            <a:r>
              <a:rPr lang="ru-RU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инженЕрия</a:t>
            </a: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Ждем пока закончит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 </a:t>
            </a: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Рассказываем про спецуху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DIN Pro Bold" panose="020B0804020101020102" pitchFamily="34" charset="0"/>
                <a:cs typeface="DIN Pro Bold" panose="020B0804020101020102" pitchFamily="34" charset="0"/>
              </a:rPr>
              <a:t>Ждем пока закончит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5B43"/>
              </a:buClr>
              <a:buSzPts val="1800"/>
              <a:buFont typeface="Exo 2"/>
              <a:buChar char="&gt;"/>
              <a:defRPr>
                <a:latin typeface="DIN Pro Bold" panose="020B0804020101020102" pitchFamily="34" charset="0"/>
                <a:ea typeface="DIN Pro Bold" panose="020B0804020101020102" pitchFamily="34" charset="0"/>
                <a:cs typeface="DIN Pro Bold" panose="020B0804020101020102" pitchFamily="34" charset="0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" name="Google Shape;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73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5B43"/>
              </a:buClr>
              <a:buSzPts val="2500"/>
              <a:buChar char="&gt;"/>
              <a:defRPr sz="2300">
                <a:latin typeface="DIN Pro Bold" panose="020B0804020101020102" pitchFamily="34" charset="0"/>
                <a:ea typeface="DIN Pro Bold" panose="020B0804020101020102" pitchFamily="34" charset="0"/>
                <a:cs typeface="DIN Pro Bold" panose="020B0804020101020102" pitchFamily="34" charset="0"/>
                <a:sym typeface="Exo 2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27" name="Google Shape;2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6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1.png"/><Relationship Id="rId4" Type="http://schemas.openxmlformats.org/officeDocument/2006/relationships/image" Target="../media/image7.sv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7.svg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7.png"/><Relationship Id="rId9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836710" y="1810653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 sz="5000" dirty="0">
                <a:latin typeface="DIN Pro Bold" panose="020B0804020101020102" pitchFamily="34" charset="-52"/>
                <a:ea typeface="Exo 2"/>
                <a:cs typeface="DIN Pro Bold" panose="020B0804020101020102" pitchFamily="34" charset="-52"/>
                <a:sym typeface="Exo 2"/>
              </a:rPr>
              <a:t>Белорусский государственный университет информатики и радиоэлектроники</a:t>
            </a:r>
            <a:endParaRPr sz="5000" dirty="0">
              <a:latin typeface="DIN Pro Bold" panose="020B0804020101020102" pitchFamily="34" charset="-52"/>
              <a:ea typeface="Exo 2"/>
              <a:cs typeface="DIN Pro Bold" panose="020B0804020101020102" pitchFamily="34" charset="-52"/>
              <a:sym typeface="Exo 2"/>
            </a:endParaRPr>
          </a:p>
        </p:txBody>
      </p:sp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3701C433-E05B-F556-646C-5D00DB620A61}"/>
              </a:ext>
            </a:extLst>
          </p:cNvPr>
          <p:cNvSpPr>
            <a:spLocks noChangeAspect="1"/>
          </p:cNvSpPr>
          <p:nvPr/>
        </p:nvSpPr>
        <p:spPr>
          <a:xfrm rot="907141">
            <a:off x="-1281296" y="-3024676"/>
            <a:ext cx="6120000" cy="5064828"/>
          </a:xfrm>
          <a:prstGeom prst="hexagon">
            <a:avLst>
              <a:gd name="adj" fmla="val 31062"/>
              <a:gd name="vf" fmla="val 11547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1;g101b89c5751_0_72">
            <a:extLst>
              <a:ext uri="{FF2B5EF4-FFF2-40B4-BE49-F238E27FC236}">
                <a16:creationId xmlns:a16="http://schemas.microsoft.com/office/drawing/2014/main" id="{26246BB4-8A28-B1B5-CE08-17AF69A4CB7F}"/>
              </a:ext>
            </a:extLst>
          </p:cNvPr>
          <p:cNvSpPr/>
          <p:nvPr/>
        </p:nvSpPr>
        <p:spPr>
          <a:xfrm>
            <a:off x="8082196" y="4280842"/>
            <a:ext cx="6470700" cy="6470700"/>
          </a:xfrm>
          <a:prstGeom prst="ellipse">
            <a:avLst/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34;g101b89c5751_0_72">
            <a:extLst>
              <a:ext uri="{FF2B5EF4-FFF2-40B4-BE49-F238E27FC236}">
                <a16:creationId xmlns:a16="http://schemas.microsoft.com/office/drawing/2014/main" id="{01D617C3-4CC7-3C84-BE8F-C732E745824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02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B4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1b89c5751_0_0"/>
          <p:cNvSpPr/>
          <p:nvPr/>
        </p:nvSpPr>
        <p:spPr>
          <a:xfrm rot="-1590302">
            <a:off x="-2039179" y="3181986"/>
            <a:ext cx="6293699" cy="5409339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01b89c5751_0_0"/>
          <p:cNvSpPr txBox="1">
            <a:spLocks noGrp="1"/>
          </p:cNvSpPr>
          <p:nvPr>
            <p:ph type="title"/>
          </p:nvPr>
        </p:nvSpPr>
        <p:spPr>
          <a:xfrm>
            <a:off x="831850" y="1100262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Как к нам попасть?</a:t>
            </a:r>
            <a:endParaRPr dirty="0">
              <a:solidFill>
                <a:srgbClr val="F5F5F5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3" name="Google Shape;158;g101b89c5751_0_32">
            <a:extLst>
              <a:ext uri="{FF2B5EF4-FFF2-40B4-BE49-F238E27FC236}">
                <a16:creationId xmlns:a16="http://schemas.microsoft.com/office/drawing/2014/main" id="{2C761E1B-FAA1-01EC-7678-F7D3513C3618}"/>
              </a:ext>
            </a:extLst>
          </p:cNvPr>
          <p:cNvSpPr/>
          <p:nvPr/>
        </p:nvSpPr>
        <p:spPr>
          <a:xfrm rot="4755383">
            <a:off x="9035391" y="-1111920"/>
            <a:ext cx="4395517" cy="4395517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DIN Pro Bold" panose="020B0804020101020102" pitchFamily="34" charset="0"/>
              <a:cs typeface="DIN Pro Bold" panose="020B0804020101020102" pitchFamily="34" charset="0"/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695D12-DF9E-E2B8-9030-DA952990F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8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7;p1">
            <a:extLst>
              <a:ext uri="{FF2B5EF4-FFF2-40B4-BE49-F238E27FC236}">
                <a16:creationId xmlns:a16="http://schemas.microsoft.com/office/drawing/2014/main" id="{884180CA-BFE7-ACCC-2BFA-AD47794F8252}"/>
              </a:ext>
            </a:extLst>
          </p:cNvPr>
          <p:cNvSpPr>
            <a:spLocks noChangeAspect="1"/>
          </p:cNvSpPr>
          <p:nvPr/>
        </p:nvSpPr>
        <p:spPr>
          <a:xfrm rot="907141">
            <a:off x="7945998" y="-1365134"/>
            <a:ext cx="6120000" cy="5064828"/>
          </a:xfrm>
          <a:prstGeom prst="hexagon">
            <a:avLst>
              <a:gd name="adj" fmla="val 31062"/>
              <a:gd name="vf" fmla="val 11547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8;g101b89c5751_0_0">
            <a:extLst>
              <a:ext uri="{FF2B5EF4-FFF2-40B4-BE49-F238E27FC236}">
                <a16:creationId xmlns:a16="http://schemas.microsoft.com/office/drawing/2014/main" id="{779624DB-8C36-2FA8-2EAE-232372CA695B}"/>
              </a:ext>
            </a:extLst>
          </p:cNvPr>
          <p:cNvSpPr/>
          <p:nvPr/>
        </p:nvSpPr>
        <p:spPr>
          <a:xfrm rot="-1590302">
            <a:off x="-2039179" y="3181986"/>
            <a:ext cx="6293699" cy="5409339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67;g101b89c5751_0_37">
            <a:extLst>
              <a:ext uri="{FF2B5EF4-FFF2-40B4-BE49-F238E27FC236}">
                <a16:creationId xmlns:a16="http://schemas.microsoft.com/office/drawing/2014/main" id="{211B3073-7277-DEE8-4414-54C9E5C1A06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999" y="1884157"/>
            <a:ext cx="648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5;g101b89c5751_0_37">
            <a:extLst>
              <a:ext uri="{FF2B5EF4-FFF2-40B4-BE49-F238E27FC236}">
                <a16:creationId xmlns:a16="http://schemas.microsoft.com/office/drawing/2014/main" id="{26DB3504-F3FB-0DBA-D2E1-B08DFB45F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952" y="390130"/>
            <a:ext cx="872409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4700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Республиканские олимпиады</a:t>
            </a:r>
            <a:endParaRPr sz="4700"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938477-6149-75A5-9EC2-7C755F0A2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">
            <a:extLst>
              <a:ext uri="{FF2B5EF4-FFF2-40B4-BE49-F238E27FC236}">
                <a16:creationId xmlns:a16="http://schemas.microsoft.com/office/drawing/2014/main" id="{7536448F-BA69-287B-3F39-E1A94746D508}"/>
              </a:ext>
            </a:extLst>
          </p:cNvPr>
          <p:cNvSpPr>
            <a:spLocks noChangeAspect="1"/>
          </p:cNvSpPr>
          <p:nvPr/>
        </p:nvSpPr>
        <p:spPr>
          <a:xfrm rot="907141">
            <a:off x="7945998" y="-1365134"/>
            <a:ext cx="6120000" cy="5064828"/>
          </a:xfrm>
          <a:prstGeom prst="hexagon">
            <a:avLst>
              <a:gd name="adj" fmla="val 31062"/>
              <a:gd name="vf" fmla="val 11547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8;g101b89c5751_0_0">
            <a:extLst>
              <a:ext uri="{FF2B5EF4-FFF2-40B4-BE49-F238E27FC236}">
                <a16:creationId xmlns:a16="http://schemas.microsoft.com/office/drawing/2014/main" id="{779624DB-8C36-2FA8-2EAE-232372CA695B}"/>
              </a:ext>
            </a:extLst>
          </p:cNvPr>
          <p:cNvSpPr/>
          <p:nvPr/>
        </p:nvSpPr>
        <p:spPr>
          <a:xfrm rot="-1590302">
            <a:off x="-2039179" y="3181986"/>
            <a:ext cx="6293699" cy="5409339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5;g101b89c5751_0_37">
            <a:extLst>
              <a:ext uri="{FF2B5EF4-FFF2-40B4-BE49-F238E27FC236}">
                <a16:creationId xmlns:a16="http://schemas.microsoft.com/office/drawing/2014/main" id="{26DB3504-F3FB-0DBA-D2E1-B08DFB45F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2311" y="267962"/>
            <a:ext cx="980737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4000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Национальный детский технопарк</a:t>
            </a:r>
            <a:endParaRPr sz="4000"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3" name="Google Shape;176;p19">
            <a:extLst>
              <a:ext uri="{FF2B5EF4-FFF2-40B4-BE49-F238E27FC236}">
                <a16:creationId xmlns:a16="http://schemas.microsoft.com/office/drawing/2014/main" id="{DFE9E6D0-7B08-D0D1-3468-9A53AC56479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4732" y="1841312"/>
            <a:ext cx="6482532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569DBB-7F3B-05C3-2F1F-2016E742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62BA0312-6546-0B33-1538-8442F56A0F1D}"/>
              </a:ext>
            </a:extLst>
          </p:cNvPr>
          <p:cNvSpPr>
            <a:spLocks noChangeAspect="1"/>
          </p:cNvSpPr>
          <p:nvPr/>
        </p:nvSpPr>
        <p:spPr>
          <a:xfrm rot="2222940">
            <a:off x="10006837" y="-2527331"/>
            <a:ext cx="4800000" cy="3600000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-3699452" y="3257525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ru-RU" sz="3900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Проходные баллы на бюджет 2023</a:t>
            </a:r>
            <a:endParaRPr sz="3900"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graphicFrame>
        <p:nvGraphicFramePr>
          <p:cNvPr id="186" name="Google Shape;186;p16"/>
          <p:cNvGraphicFramePr/>
          <p:nvPr>
            <p:extLst>
              <p:ext uri="{D42A27DB-BD31-4B8C-83A1-F6EECF244321}">
                <p14:modId xmlns:p14="http://schemas.microsoft.com/office/powerpoint/2010/main" val="1485780924"/>
              </p:ext>
            </p:extLst>
          </p:nvPr>
        </p:nvGraphicFramePr>
        <p:xfrm>
          <a:off x="2260670" y="1690825"/>
          <a:ext cx="7670660" cy="4500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C17014-0A43-7A1A-6F4B-4E2F08266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3;p2">
            <a:extLst>
              <a:ext uri="{FF2B5EF4-FFF2-40B4-BE49-F238E27FC236}">
                <a16:creationId xmlns:a16="http://schemas.microsoft.com/office/drawing/2014/main" id="{151F24A8-C608-4F4E-1092-317225ABB683}"/>
              </a:ext>
            </a:extLst>
          </p:cNvPr>
          <p:cNvSpPr>
            <a:spLocks noChangeAspect="1"/>
          </p:cNvSpPr>
          <p:nvPr/>
        </p:nvSpPr>
        <p:spPr>
          <a:xfrm rot="2222940">
            <a:off x="10006837" y="-2527331"/>
            <a:ext cx="4800000" cy="3600000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2;p16">
            <a:extLst>
              <a:ext uri="{FF2B5EF4-FFF2-40B4-BE49-F238E27FC236}">
                <a16:creationId xmlns:a16="http://schemas.microsoft.com/office/drawing/2014/main" id="{66B68763-A713-8F48-43C9-CA9D3881FA80}"/>
              </a:ext>
            </a:extLst>
          </p:cNvPr>
          <p:cNvSpPr/>
          <p:nvPr/>
        </p:nvSpPr>
        <p:spPr>
          <a:xfrm>
            <a:off x="-3699452" y="3257525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519"/>
              <a:buFont typeface="Arial"/>
              <a:buNone/>
            </a:pPr>
            <a:r>
              <a:rPr lang="ru-RU" sz="4300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Проходные баллы на платную форму 2023</a:t>
            </a:r>
            <a:endParaRPr sz="5700"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graphicFrame>
        <p:nvGraphicFramePr>
          <p:cNvPr id="195" name="Google Shape;195;p20"/>
          <p:cNvGraphicFramePr/>
          <p:nvPr>
            <p:extLst>
              <p:ext uri="{D42A27DB-BD31-4B8C-83A1-F6EECF244321}">
                <p14:modId xmlns:p14="http://schemas.microsoft.com/office/powerpoint/2010/main" val="1056115272"/>
              </p:ext>
            </p:extLst>
          </p:nvPr>
        </p:nvGraphicFramePr>
        <p:xfrm>
          <a:off x="2108200" y="1690825"/>
          <a:ext cx="7975600" cy="4500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Google Shape;186;p16">
            <a:extLst>
              <a:ext uri="{FF2B5EF4-FFF2-40B4-BE49-F238E27FC236}">
                <a16:creationId xmlns:a16="http://schemas.microsoft.com/office/drawing/2014/main" id="{5502E0A2-3CC8-D2B1-400D-749B59C5E1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7946951"/>
              </p:ext>
            </p:extLst>
          </p:nvPr>
        </p:nvGraphicFramePr>
        <p:xfrm>
          <a:off x="2260670" y="1690825"/>
          <a:ext cx="7670660" cy="4500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4FA9C5-CD29-E385-313C-C335E3011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15FA9BB9-4132-E394-A34B-D60BA9D56C0C}"/>
              </a:ext>
            </a:extLst>
          </p:cNvPr>
          <p:cNvSpPr>
            <a:spLocks noChangeAspect="1"/>
          </p:cNvSpPr>
          <p:nvPr/>
        </p:nvSpPr>
        <p:spPr>
          <a:xfrm rot="2222940">
            <a:off x="10006837" y="-2527331"/>
            <a:ext cx="4800000" cy="3600000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" name="Google Shape;206;p21">
            <a:extLst>
              <a:ext uri="{FF2B5EF4-FFF2-40B4-BE49-F238E27FC236}">
                <a16:creationId xmlns:a16="http://schemas.microsoft.com/office/drawing/2014/main" id="{D5DA70E9-C0CD-4E2C-99DD-42F370A49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64281"/>
              </p:ext>
            </p:extLst>
          </p:nvPr>
        </p:nvGraphicFramePr>
        <p:xfrm>
          <a:off x="3169568" y="3429000"/>
          <a:ext cx="5548064" cy="3211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Google Shape;206;p21">
            <a:extLst>
              <a:ext uri="{FF2B5EF4-FFF2-40B4-BE49-F238E27FC236}">
                <a16:creationId xmlns:a16="http://schemas.microsoft.com/office/drawing/2014/main" id="{B2BD8967-CE4B-4BAA-912B-4E6FCF85B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036820"/>
              </p:ext>
            </p:extLst>
          </p:nvPr>
        </p:nvGraphicFramePr>
        <p:xfrm>
          <a:off x="1144573" y="217834"/>
          <a:ext cx="5548064" cy="3211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Google Shape;206;p21">
            <a:extLst>
              <a:ext uri="{FF2B5EF4-FFF2-40B4-BE49-F238E27FC236}">
                <a16:creationId xmlns:a16="http://schemas.microsoft.com/office/drawing/2014/main" id="{06CF6346-2998-4929-B582-96163CECE4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837124"/>
              </p:ext>
            </p:extLst>
          </p:nvPr>
        </p:nvGraphicFramePr>
        <p:xfrm>
          <a:off x="5245363" y="217834"/>
          <a:ext cx="5548064" cy="3211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Google Shape;182;p16">
            <a:extLst>
              <a:ext uri="{FF2B5EF4-FFF2-40B4-BE49-F238E27FC236}">
                <a16:creationId xmlns:a16="http://schemas.microsoft.com/office/drawing/2014/main" id="{6125D0E3-B65F-4686-F035-4F343BF11C86}"/>
              </a:ext>
            </a:extLst>
          </p:cNvPr>
          <p:cNvSpPr/>
          <p:nvPr/>
        </p:nvSpPr>
        <p:spPr>
          <a:xfrm>
            <a:off x="-3699452" y="3257525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597722-88D0-FAAE-6409-CD51BCA34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AEAABCEB-19C8-64B3-8997-BD629D956FB3}"/>
              </a:ext>
            </a:extLst>
          </p:cNvPr>
          <p:cNvSpPr>
            <a:spLocks noChangeAspect="1"/>
          </p:cNvSpPr>
          <p:nvPr/>
        </p:nvSpPr>
        <p:spPr>
          <a:xfrm rot="2222940">
            <a:off x="10006837" y="-2527331"/>
            <a:ext cx="4800000" cy="3600000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ru-RU" sz="3900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Проходные баллы на бюджет 2022</a:t>
            </a:r>
            <a:endParaRPr sz="3900"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graphicFrame>
        <p:nvGraphicFramePr>
          <p:cNvPr id="186" name="Google Shape;186;p16"/>
          <p:cNvGraphicFramePr/>
          <p:nvPr>
            <p:extLst>
              <p:ext uri="{D42A27DB-BD31-4B8C-83A1-F6EECF244321}">
                <p14:modId xmlns:p14="http://schemas.microsoft.com/office/powerpoint/2010/main" val="3797178079"/>
              </p:ext>
            </p:extLst>
          </p:nvPr>
        </p:nvGraphicFramePr>
        <p:xfrm>
          <a:off x="2491186" y="1690825"/>
          <a:ext cx="7209628" cy="4500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Google Shape;182;p16">
            <a:extLst>
              <a:ext uri="{FF2B5EF4-FFF2-40B4-BE49-F238E27FC236}">
                <a16:creationId xmlns:a16="http://schemas.microsoft.com/office/drawing/2014/main" id="{3336CF97-3A18-A8CC-574B-5D7181BF242C}"/>
              </a:ext>
            </a:extLst>
          </p:cNvPr>
          <p:cNvSpPr/>
          <p:nvPr/>
        </p:nvSpPr>
        <p:spPr>
          <a:xfrm>
            <a:off x="-3699452" y="3257525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AD7A5A-B41C-1F64-0A22-3FCA4B3A6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18352E5E-D7F0-1802-F9E8-37B8F29E7265}"/>
              </a:ext>
            </a:extLst>
          </p:cNvPr>
          <p:cNvSpPr>
            <a:spLocks noChangeAspect="1"/>
          </p:cNvSpPr>
          <p:nvPr/>
        </p:nvSpPr>
        <p:spPr>
          <a:xfrm rot="2222940">
            <a:off x="10006837" y="-2527331"/>
            <a:ext cx="4800000" cy="3600000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519"/>
              <a:buFont typeface="Arial"/>
              <a:buNone/>
            </a:pPr>
            <a:r>
              <a:rPr lang="ru-RU" sz="4300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Проходные баллы на платную форму 2022</a:t>
            </a:r>
            <a:endParaRPr sz="5700"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graphicFrame>
        <p:nvGraphicFramePr>
          <p:cNvPr id="195" name="Google Shape;195;p20"/>
          <p:cNvGraphicFramePr/>
          <p:nvPr>
            <p:extLst>
              <p:ext uri="{D42A27DB-BD31-4B8C-83A1-F6EECF244321}">
                <p14:modId xmlns:p14="http://schemas.microsoft.com/office/powerpoint/2010/main" val="2572084173"/>
              </p:ext>
            </p:extLst>
          </p:nvPr>
        </p:nvGraphicFramePr>
        <p:xfrm>
          <a:off x="2439724" y="1690825"/>
          <a:ext cx="7312552" cy="4500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Google Shape;182;p16">
            <a:extLst>
              <a:ext uri="{FF2B5EF4-FFF2-40B4-BE49-F238E27FC236}">
                <a16:creationId xmlns:a16="http://schemas.microsoft.com/office/drawing/2014/main" id="{33661761-93CF-B08C-1A22-69465ADB7E03}"/>
              </a:ext>
            </a:extLst>
          </p:cNvPr>
          <p:cNvSpPr/>
          <p:nvPr/>
        </p:nvSpPr>
        <p:spPr>
          <a:xfrm>
            <a:off x="-3699452" y="3257525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2DF1CF-AC34-2E20-DD76-03F3ED0A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8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/>
          <p:nvPr/>
        </p:nvSpPr>
        <p:spPr>
          <a:xfrm>
            <a:off x="-2206957" y="-5000694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 txBox="1">
            <a:spLocks noGrp="1"/>
          </p:cNvSpPr>
          <p:nvPr>
            <p:ph type="title"/>
          </p:nvPr>
        </p:nvSpPr>
        <p:spPr>
          <a:xfrm>
            <a:off x="838200" y="151188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200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Автоматизированная система подачи заявлений и зачисления</a:t>
            </a:r>
            <a:endParaRPr sz="4200"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215" name="Google Shape;215;p4"/>
          <p:cNvSpPr txBox="1">
            <a:spLocks noGrp="1"/>
          </p:cNvSpPr>
          <p:nvPr>
            <p:ph type="body" idx="1"/>
          </p:nvPr>
        </p:nvSpPr>
        <p:spPr>
          <a:xfrm>
            <a:off x="838200" y="284411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sz="2400" dirty="0"/>
              <a:t>Нет необходимости ездить и </a:t>
            </a:r>
            <a:r>
              <a:rPr lang="ru-RU" sz="2400" dirty="0" err="1"/>
              <a:t>переподавать</a:t>
            </a:r>
            <a:r>
              <a:rPr lang="ru-RU" sz="2400" dirty="0"/>
              <a:t> документы</a:t>
            </a:r>
            <a:endParaRPr sz="2400" dirty="0">
              <a:ea typeface="Exo 2"/>
              <a:sym typeface="Exo 2"/>
            </a:endParaRPr>
          </a:p>
          <a:p>
            <a:pPr lvl="0" indent="-457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sz="2400" dirty="0"/>
              <a:t>Можно подать заявление сразу на все специальности ВУЗа</a:t>
            </a:r>
            <a:endParaRPr sz="2400" dirty="0"/>
          </a:p>
          <a:p>
            <a:pPr lvl="0" indent="-457200" algn="l" rtl="0">
              <a:lnSpc>
                <a:spcPct val="100000"/>
              </a:lnSpc>
              <a:spcBef>
                <a:spcPts val="1100"/>
              </a:spcBef>
              <a:spcAft>
                <a:spcPts val="100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sz="2400" dirty="0"/>
              <a:t>Мониторинг поданных заявлений</a:t>
            </a:r>
            <a:br>
              <a:rPr lang="ru-RU" sz="2400" dirty="0"/>
            </a:br>
            <a:r>
              <a:rPr lang="ru-RU" sz="2400" dirty="0"/>
              <a:t>в реальном времени</a:t>
            </a:r>
            <a:endParaRPr sz="2400" dirty="0"/>
          </a:p>
        </p:txBody>
      </p:sp>
      <p:sp>
        <p:nvSpPr>
          <p:cNvPr id="7" name="Google Shape;373;p5">
            <a:extLst>
              <a:ext uri="{FF2B5EF4-FFF2-40B4-BE49-F238E27FC236}">
                <a16:creationId xmlns:a16="http://schemas.microsoft.com/office/drawing/2014/main" id="{22AC39FE-2590-42C1-B2BF-D876666BDDAA}"/>
              </a:ext>
            </a:extLst>
          </p:cNvPr>
          <p:cNvSpPr/>
          <p:nvPr/>
        </p:nvSpPr>
        <p:spPr>
          <a:xfrm rot="3626685">
            <a:off x="8040194" y="4999944"/>
            <a:ext cx="6729960" cy="582361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234;g101b89c5751_0_72">
            <a:extLst>
              <a:ext uri="{FF2B5EF4-FFF2-40B4-BE49-F238E27FC236}">
                <a16:creationId xmlns:a16="http://schemas.microsoft.com/office/drawing/2014/main" id="{F5A05E6D-25BC-B285-23A7-EE7541E29A4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0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1b89c5751_0_42"/>
          <p:cNvSpPr txBox="1">
            <a:spLocks noGrp="1"/>
          </p:cNvSpPr>
          <p:nvPr>
            <p:ph type="title"/>
          </p:nvPr>
        </p:nvSpPr>
        <p:spPr>
          <a:xfrm>
            <a:off x="838200" y="2379950"/>
            <a:ext cx="10515600" cy="1859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Стоит ли поступать, если нет опыта программирования?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224" name="Google Shape;224;g101b89c5751_0_42"/>
          <p:cNvSpPr/>
          <p:nvPr/>
        </p:nvSpPr>
        <p:spPr>
          <a:xfrm>
            <a:off x="-2213093" y="-5012862"/>
            <a:ext cx="6470700" cy="6470700"/>
          </a:xfrm>
          <a:prstGeom prst="ellipse">
            <a:avLst/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73;p5">
            <a:extLst>
              <a:ext uri="{FF2B5EF4-FFF2-40B4-BE49-F238E27FC236}">
                <a16:creationId xmlns:a16="http://schemas.microsoft.com/office/drawing/2014/main" id="{9D956F71-25C4-C34F-D1FA-E3E2860222C3}"/>
              </a:ext>
            </a:extLst>
          </p:cNvPr>
          <p:cNvSpPr/>
          <p:nvPr/>
        </p:nvSpPr>
        <p:spPr>
          <a:xfrm rot="3626685">
            <a:off x="8040194" y="4999944"/>
            <a:ext cx="6729960" cy="582361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4BDBFA-7F1A-C212-5CC4-E908309D6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34;g101b89c5751_0_72">
            <a:extLst>
              <a:ext uri="{FF2B5EF4-FFF2-40B4-BE49-F238E27FC236}">
                <a16:creationId xmlns:a16="http://schemas.microsoft.com/office/drawing/2014/main" id="{2932204D-9E6A-4624-B1A0-718F6D6F14E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"/>
          <p:cNvSpPr txBox="1">
            <a:spLocks noGrp="1"/>
          </p:cNvSpPr>
          <p:nvPr>
            <p:ph type="title"/>
          </p:nvPr>
        </p:nvSpPr>
        <p:spPr>
          <a:xfrm>
            <a:off x="799192" y="905584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БГУИР и с чем его едят…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body" idx="1"/>
          </p:nvPr>
        </p:nvSpPr>
        <p:spPr>
          <a:xfrm>
            <a:off x="831850" y="3785309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solidFill>
                  <a:schemeClr val="dk1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В частности Факультет Компьютерных Систем и Сетей</a:t>
            </a:r>
            <a:endParaRPr dirty="0"/>
          </a:p>
        </p:txBody>
      </p:sp>
      <p:sp>
        <p:nvSpPr>
          <p:cNvPr id="86" name="Google Shape;86;p1"/>
          <p:cNvSpPr/>
          <p:nvPr/>
        </p:nvSpPr>
        <p:spPr>
          <a:xfrm rot="5178836">
            <a:off x="-136666" y="-3310343"/>
            <a:ext cx="5844545" cy="6210044"/>
          </a:xfrm>
          <a:prstGeom prst="triangle">
            <a:avLst>
              <a:gd name="adj" fmla="val 50000"/>
            </a:avLst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>
            <a:spLocks noChangeAspect="1"/>
          </p:cNvSpPr>
          <p:nvPr/>
        </p:nvSpPr>
        <p:spPr>
          <a:xfrm rot="907141">
            <a:off x="8421976" y="4150799"/>
            <a:ext cx="5655000" cy="4680000"/>
          </a:xfrm>
          <a:prstGeom prst="hexagon">
            <a:avLst>
              <a:gd name="adj" fmla="val 31062"/>
              <a:gd name="vf" fmla="val 11547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  <p:bldP spid="87" grpId="0" uiExpand="1" build="allAtOnce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00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1b89c5751_0_72"/>
          <p:cNvSpPr/>
          <p:nvPr/>
        </p:nvSpPr>
        <p:spPr>
          <a:xfrm>
            <a:off x="7327978" y="4549542"/>
            <a:ext cx="6470700" cy="6470700"/>
          </a:xfrm>
          <a:prstGeom prst="ellipse">
            <a:avLst/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01b89c5751_0_72"/>
          <p:cNvSpPr/>
          <p:nvPr/>
        </p:nvSpPr>
        <p:spPr>
          <a:xfrm rot="-8785515">
            <a:off x="-2452919" y="-2212359"/>
            <a:ext cx="5550884" cy="4780764"/>
          </a:xfrm>
          <a:prstGeom prst="triangle">
            <a:avLst>
              <a:gd name="adj" fmla="val 48594"/>
            </a:avLst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01b89c5751_0_72"/>
          <p:cNvSpPr txBox="1">
            <a:spLocks noGrp="1"/>
          </p:cNvSpPr>
          <p:nvPr>
            <p:ph type="title"/>
          </p:nvPr>
        </p:nvSpPr>
        <p:spPr>
          <a:xfrm>
            <a:off x="838200" y="2869901"/>
            <a:ext cx="10515600" cy="111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Сложно ли учиться?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311EFF-8570-5289-4D08-5DEE43DB2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B43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8;g101b89c5751_0_0">
            <a:extLst>
              <a:ext uri="{FF2B5EF4-FFF2-40B4-BE49-F238E27FC236}">
                <a16:creationId xmlns:a16="http://schemas.microsoft.com/office/drawing/2014/main" id="{FC4367C4-EFFC-DAA6-BC3A-98149B525D92}"/>
              </a:ext>
            </a:extLst>
          </p:cNvPr>
          <p:cNvSpPr/>
          <p:nvPr/>
        </p:nvSpPr>
        <p:spPr>
          <a:xfrm rot="-1590302">
            <a:off x="-2039179" y="3181986"/>
            <a:ext cx="6293699" cy="5409339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01b89c5751_0_78"/>
          <p:cNvSpPr/>
          <p:nvPr/>
        </p:nvSpPr>
        <p:spPr>
          <a:xfrm rot="-1289953">
            <a:off x="7474474" y="-3008281"/>
            <a:ext cx="6759831" cy="5827368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101b89c5751_0_78"/>
          <p:cNvSpPr txBox="1">
            <a:spLocks noGrp="1"/>
          </p:cNvSpPr>
          <p:nvPr>
            <p:ph type="title"/>
          </p:nvPr>
        </p:nvSpPr>
        <p:spPr>
          <a:xfrm>
            <a:off x="838200" y="1578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Level-Up</a:t>
            </a:r>
            <a:endParaRPr dirty="0">
              <a:solidFill>
                <a:srgbClr val="F5F5F5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59472A-5CFC-FEA4-5A19-0F636EC0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61" y="1287363"/>
            <a:ext cx="7630052" cy="508717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B566BD-4008-1094-1BD4-8AB42CF36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B4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g101b89c5751_0_0">
            <a:extLst>
              <a:ext uri="{FF2B5EF4-FFF2-40B4-BE49-F238E27FC236}">
                <a16:creationId xmlns:a16="http://schemas.microsoft.com/office/drawing/2014/main" id="{5B31DDFB-4CB9-CF45-3BA6-E88A77A190AE}"/>
              </a:ext>
            </a:extLst>
          </p:cNvPr>
          <p:cNvSpPr/>
          <p:nvPr/>
        </p:nvSpPr>
        <p:spPr>
          <a:xfrm rot="-1590302">
            <a:off x="-2039179" y="3181986"/>
            <a:ext cx="6293699" cy="5409339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01b89c5751_0_84"/>
          <p:cNvSpPr txBox="1">
            <a:spLocks noGrp="1"/>
          </p:cNvSpPr>
          <p:nvPr>
            <p:ph type="title"/>
          </p:nvPr>
        </p:nvSpPr>
        <p:spPr>
          <a:xfrm>
            <a:off x="838200" y="1578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BSUIR</a:t>
            </a:r>
            <a:r>
              <a:rPr lang="ru-RU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 Open и BIT-Cup</a:t>
            </a:r>
            <a:endParaRPr dirty="0">
              <a:solidFill>
                <a:srgbClr val="F5F5F5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15BB3D-33CD-C267-D6A1-D5F05F081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47" y="1341311"/>
            <a:ext cx="7457906" cy="497193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F4B521-B6B6-16F3-03AA-CC54461B8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784810">
            <a:off x="2665399" y="-4603601"/>
            <a:ext cx="11043168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0E6927-2E92-6983-4774-A9DB3C8A7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B43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;g101b89c5751_0_0">
            <a:extLst>
              <a:ext uri="{FF2B5EF4-FFF2-40B4-BE49-F238E27FC236}">
                <a16:creationId xmlns:a16="http://schemas.microsoft.com/office/drawing/2014/main" id="{25B7A8A7-4DBC-0583-821F-90760C6E14CD}"/>
              </a:ext>
            </a:extLst>
          </p:cNvPr>
          <p:cNvSpPr/>
          <p:nvPr/>
        </p:nvSpPr>
        <p:spPr>
          <a:xfrm rot="-1590302">
            <a:off x="-2039179" y="3181986"/>
            <a:ext cx="6293699" cy="5409339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01b89c5751_0_99"/>
          <p:cNvSpPr/>
          <p:nvPr/>
        </p:nvSpPr>
        <p:spPr>
          <a:xfrm>
            <a:off x="8118450" y="-2810626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1b89c5751_0_99"/>
          <p:cNvSpPr txBox="1">
            <a:spLocks noGrp="1"/>
          </p:cNvSpPr>
          <p:nvPr>
            <p:ph type="title"/>
          </p:nvPr>
        </p:nvSpPr>
        <p:spPr>
          <a:xfrm>
            <a:off x="838200" y="1578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Стажировки</a:t>
            </a:r>
            <a:endParaRPr dirty="0">
              <a:solidFill>
                <a:srgbClr val="F5F5F5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65BC08-E707-6853-0161-E0EB8A93A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459" y="1227476"/>
            <a:ext cx="7429082" cy="49527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478AFC-FE95-B0C8-B39D-36D831A06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1b89c5751_0_107"/>
          <p:cNvSpPr txBox="1">
            <a:spLocks noGrp="1"/>
          </p:cNvSpPr>
          <p:nvPr>
            <p:ph type="title"/>
          </p:nvPr>
        </p:nvSpPr>
        <p:spPr>
          <a:xfrm>
            <a:off x="838200" y="603541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Что кроме программирования?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276" name="Google Shape;276;g101b89c5751_0_107"/>
          <p:cNvSpPr txBox="1">
            <a:spLocks noGrp="1"/>
          </p:cNvSpPr>
          <p:nvPr>
            <p:ph type="body" idx="1"/>
          </p:nvPr>
        </p:nvSpPr>
        <p:spPr>
          <a:xfrm>
            <a:off x="838200" y="3483266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rgbClr val="222222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Хотя казалось бы, а что ещё надо?</a:t>
            </a:r>
            <a:endParaRPr dirty="0">
              <a:solidFill>
                <a:srgbClr val="222222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278" name="Google Shape;278;g101b89c5751_0_107"/>
          <p:cNvSpPr/>
          <p:nvPr/>
        </p:nvSpPr>
        <p:spPr>
          <a:xfrm>
            <a:off x="7566382" y="4078118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34;g101b89c5751_0_72">
            <a:extLst>
              <a:ext uri="{FF2B5EF4-FFF2-40B4-BE49-F238E27FC236}">
                <a16:creationId xmlns:a16="http://schemas.microsoft.com/office/drawing/2014/main" id="{48B7A5A9-4E08-3A03-7A4A-C996EC433C9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"/>
          <p:cNvSpPr txBox="1">
            <a:spLocks noGrp="1"/>
          </p:cNvSpPr>
          <p:nvPr>
            <p:ph type="title"/>
          </p:nvPr>
        </p:nvSpPr>
        <p:spPr>
          <a:xfrm>
            <a:off x="838200" y="50709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Немного о студенческой жизни</a:t>
            </a:r>
            <a:br>
              <a:rPr lang="en-US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</a:b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вне учебы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301" name="Google Shape;301;p10"/>
          <p:cNvSpPr txBox="1">
            <a:spLocks noGrp="1"/>
          </p:cNvSpPr>
          <p:nvPr>
            <p:ph type="body" idx="1"/>
          </p:nvPr>
        </p:nvSpPr>
        <p:spPr>
          <a:xfrm>
            <a:off x="838200" y="2039440"/>
            <a:ext cx="5138700" cy="27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>
                <a:ea typeface="Exo 2"/>
                <a:sym typeface="Exo 2"/>
              </a:rPr>
              <a:t>Настольные игры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>
                <a:ea typeface="Exo 2"/>
                <a:sym typeface="Exo 2"/>
              </a:rPr>
              <a:t>Различные квесты и </a:t>
            </a:r>
            <a:r>
              <a:rPr lang="ru-RU" dirty="0" err="1">
                <a:ea typeface="Exo 2"/>
                <a:sym typeface="Exo 2"/>
              </a:rPr>
              <a:t>QUIZы</a:t>
            </a:r>
            <a:endParaRPr dirty="0">
              <a:ea typeface="Exo 2"/>
              <a:sym typeface="Exo 2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 err="1">
                <a:ea typeface="Exo 2"/>
                <a:sym typeface="Exo 2"/>
              </a:rPr>
              <a:t>Студосень</a:t>
            </a:r>
            <a:r>
              <a:rPr lang="ru-RU" dirty="0">
                <a:ea typeface="Exo 2"/>
                <a:sym typeface="Exo 2"/>
              </a:rPr>
              <a:t>/</a:t>
            </a:r>
            <a:r>
              <a:rPr lang="ru-RU" dirty="0" err="1">
                <a:ea typeface="Exo 2"/>
                <a:sym typeface="Exo 2"/>
              </a:rPr>
              <a:t>Студвесна</a:t>
            </a:r>
            <a:endParaRPr dirty="0">
              <a:ea typeface="Exo 2"/>
              <a:sym typeface="Exo 2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>
                <a:ea typeface="Exo 2"/>
                <a:sym typeface="Exo 2"/>
              </a:rPr>
              <a:t>Фестиваль </a:t>
            </a:r>
            <a:r>
              <a:rPr lang="ru-RU" dirty="0" err="1">
                <a:ea typeface="Exo 2"/>
                <a:sym typeface="Exo 2"/>
              </a:rPr>
              <a:t>СТЭМов</a:t>
            </a:r>
            <a:r>
              <a:rPr lang="ru-RU" dirty="0">
                <a:ea typeface="Exo 2"/>
                <a:sym typeface="Exo 2"/>
              </a:rPr>
              <a:t> «Зеленый Кактус»</a:t>
            </a:r>
            <a:endParaRPr dirty="0">
              <a:ea typeface="Exo 2"/>
              <a:sym typeface="Exo 2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dirty="0">
              <a:ea typeface="Exo 2"/>
              <a:sym typeface="Exo 2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7907098" y="3950102"/>
            <a:ext cx="6470700" cy="6470700"/>
          </a:xfrm>
          <a:prstGeom prst="ellipse">
            <a:avLst/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1211BB-6AFE-C06C-67E5-597F8E69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05" y="1685430"/>
            <a:ext cx="6342792" cy="42285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F99B4B-6863-57C0-283A-9D72BDB88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59" y="1685430"/>
            <a:ext cx="6343338" cy="42285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98E629-3147-3A39-5193-51FED73B2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603" y="1685430"/>
            <a:ext cx="6342792" cy="422928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D68932-40C7-47BC-54FE-330DA80A8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9261" y="1674612"/>
            <a:ext cx="6374628" cy="4250166"/>
          </a:xfrm>
          <a:prstGeom prst="rect">
            <a:avLst/>
          </a:prstGeom>
        </p:spPr>
      </p:pic>
      <p:pic>
        <p:nvPicPr>
          <p:cNvPr id="3" name="Google Shape;234;g101b89c5751_0_72">
            <a:extLst>
              <a:ext uri="{FF2B5EF4-FFF2-40B4-BE49-F238E27FC236}">
                <a16:creationId xmlns:a16="http://schemas.microsoft.com/office/drawing/2014/main" id="{A1AE61DB-1547-F2C9-C723-99CC55B8951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802829-749B-95FC-9657-00E3C6921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3735">
            <a:off x="3718411" y="-3344592"/>
            <a:ext cx="11043168" cy="6858000"/>
          </a:xfrm>
          <a:prstGeom prst="rect">
            <a:avLst/>
          </a:prstGeom>
        </p:spPr>
      </p:pic>
      <p:sp>
        <p:nvSpPr>
          <p:cNvPr id="291" name="Google Shape;291;p11"/>
          <p:cNvSpPr txBox="1">
            <a:spLocks noGrp="1"/>
          </p:cNvSpPr>
          <p:nvPr>
            <p:ph type="title"/>
          </p:nvPr>
        </p:nvSpPr>
        <p:spPr>
          <a:xfrm>
            <a:off x="838200" y="10595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Студсовет? </a:t>
            </a:r>
            <a:b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</a:b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А тут поподробнее…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292" name="Google Shape;292;p11"/>
          <p:cNvSpPr txBox="1">
            <a:spLocks noGrp="1"/>
          </p:cNvSpPr>
          <p:nvPr>
            <p:ph type="body" idx="1"/>
          </p:nvPr>
        </p:nvSpPr>
        <p:spPr>
          <a:xfrm>
            <a:off x="838200" y="39392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ru-RU" dirty="0">
                <a:solidFill>
                  <a:schemeClr val="dk1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Все возможно)</a:t>
            </a:r>
            <a:endParaRPr dirty="0">
              <a:solidFill>
                <a:schemeClr val="dk1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4" name="Google Shape;295;p11">
            <a:extLst>
              <a:ext uri="{FF2B5EF4-FFF2-40B4-BE49-F238E27FC236}">
                <a16:creationId xmlns:a16="http://schemas.microsoft.com/office/drawing/2014/main" id="{8D3F1FDF-05F0-1F01-4B12-56DEE0FC116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74181" y="410241"/>
            <a:ext cx="1684147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34;g101b89c5751_0_72">
            <a:extLst>
              <a:ext uri="{FF2B5EF4-FFF2-40B4-BE49-F238E27FC236}">
                <a16:creationId xmlns:a16="http://schemas.microsoft.com/office/drawing/2014/main" id="{ACFF2C48-A475-BDF8-7B99-45815837BA1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D0CAAB-5384-42FF-962A-C45D0C3FE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3735">
            <a:off x="3718411" y="-3344592"/>
            <a:ext cx="11043168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97B94D-F943-6904-97B9-C74DA78E3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477" y="2059150"/>
            <a:ext cx="7129989" cy="40023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27442D-0013-486D-A0B3-9E6B36FF0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475" y="1616215"/>
            <a:ext cx="7129989" cy="47533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7FECE2-6C5A-6C8C-6829-41DF32660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0531" y="1613675"/>
            <a:ext cx="7129988" cy="47533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5BE0E8-3EB1-00AA-955A-C6D2E6BC28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1277" y="1604639"/>
            <a:ext cx="7155002" cy="4770000"/>
          </a:xfrm>
          <a:prstGeom prst="rect">
            <a:avLst/>
          </a:prstGeom>
        </p:spPr>
      </p:pic>
      <p:sp>
        <p:nvSpPr>
          <p:cNvPr id="312" name="Google Shape;312;p13"/>
          <p:cNvSpPr txBox="1">
            <a:spLocks noGrp="1"/>
          </p:cNvSpPr>
          <p:nvPr>
            <p:ph type="title"/>
          </p:nvPr>
        </p:nvSpPr>
        <p:spPr>
          <a:xfrm>
            <a:off x="579392" y="278676"/>
            <a:ext cx="414627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b="1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Чем занимается Студсовет?</a:t>
            </a:r>
            <a:endParaRPr b="1"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313" name="Google Shape;313;p13"/>
          <p:cNvSpPr txBox="1">
            <a:spLocks noGrp="1"/>
          </p:cNvSpPr>
          <p:nvPr>
            <p:ph type="body" idx="2"/>
          </p:nvPr>
        </p:nvSpPr>
        <p:spPr>
          <a:xfrm>
            <a:off x="579387" y="2155054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685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ru-RU" sz="2200" dirty="0"/>
              <a:t> Организация всех     мероприятий</a:t>
            </a:r>
            <a:endParaRPr sz="2200" dirty="0"/>
          </a:p>
          <a:p>
            <a:pPr marL="19685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ru-RU" sz="2200" dirty="0"/>
              <a:t> Профориентация</a:t>
            </a:r>
            <a:endParaRPr sz="2200" dirty="0"/>
          </a:p>
          <a:p>
            <a:pPr marL="19685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ru-RU" sz="2200" dirty="0"/>
              <a:t> </a:t>
            </a:r>
            <a:r>
              <a:rPr lang="ru-RU" sz="2200" dirty="0" err="1"/>
              <a:t>LevelUP</a:t>
            </a:r>
            <a:endParaRPr sz="2200" dirty="0"/>
          </a:p>
          <a:p>
            <a:pPr marL="19685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ru-RU" sz="2200" dirty="0"/>
              <a:t> BIT-Cup и BSUIR Open</a:t>
            </a:r>
            <a:endParaRPr sz="2200" dirty="0"/>
          </a:p>
          <a:p>
            <a:pPr marL="19685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ru-RU" sz="2200" dirty="0"/>
              <a:t> Школа </a:t>
            </a:r>
            <a:r>
              <a:rPr lang="ru-RU" sz="2200" dirty="0" err="1"/>
              <a:t>олимпиадников</a:t>
            </a:r>
            <a:endParaRPr sz="2200" dirty="0"/>
          </a:p>
        </p:txBody>
      </p:sp>
      <p:pic>
        <p:nvPicPr>
          <p:cNvPr id="4" name="Google Shape;295;p11">
            <a:extLst>
              <a:ext uri="{FF2B5EF4-FFF2-40B4-BE49-F238E27FC236}">
                <a16:creationId xmlns:a16="http://schemas.microsoft.com/office/drawing/2014/main" id="{74B5CA75-9F8E-4054-9EE0-66596F114F9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74181" y="410241"/>
            <a:ext cx="1684147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34;g101b89c5751_0_72">
            <a:extLst>
              <a:ext uri="{FF2B5EF4-FFF2-40B4-BE49-F238E27FC236}">
                <a16:creationId xmlns:a16="http://schemas.microsoft.com/office/drawing/2014/main" id="{F6F9CF75-5B20-3E0D-B8A0-CC88F1028B4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E5C4DA-26AB-3061-A428-37ED5850B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3735">
            <a:off x="3718411" y="-3344592"/>
            <a:ext cx="11043168" cy="6858000"/>
          </a:xfrm>
          <a:prstGeom prst="rect">
            <a:avLst/>
          </a:prstGeom>
        </p:spPr>
      </p:pic>
      <p:pic>
        <p:nvPicPr>
          <p:cNvPr id="329" name="Google Shape;329;p14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5223" y="1591127"/>
            <a:ext cx="7118946" cy="47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488632-D26D-47AC-93D7-CA5B5DC3B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140" y="1591127"/>
            <a:ext cx="7128000" cy="4752000"/>
          </a:xfrm>
          <a:prstGeom prst="rect">
            <a:avLst/>
          </a:prstGeom>
        </p:spPr>
      </p:pic>
      <p:pic>
        <p:nvPicPr>
          <p:cNvPr id="331" name="Google Shape;331;p14"/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83139" y="1591127"/>
            <a:ext cx="7128000" cy="47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4"/>
          <p:cNvSpPr txBox="1">
            <a:spLocks noGrp="1"/>
          </p:cNvSpPr>
          <p:nvPr>
            <p:ph type="title"/>
          </p:nvPr>
        </p:nvSpPr>
        <p:spPr>
          <a:xfrm>
            <a:off x="839725" y="131058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Плюсы вступления в Студсовет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325" name="Google Shape;325;p14"/>
          <p:cNvSpPr txBox="1">
            <a:spLocks noGrp="1"/>
          </p:cNvSpPr>
          <p:nvPr>
            <p:ph type="body" idx="2"/>
          </p:nvPr>
        </p:nvSpPr>
        <p:spPr>
          <a:xfrm>
            <a:off x="839725" y="1664316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ru-RU" sz="2200" dirty="0"/>
              <a:t>    Творческая работа и реализация ваших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ru-RU" sz="2200" dirty="0"/>
              <a:t>самых смелых идей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ru-RU" sz="2200" dirty="0"/>
              <a:t>    Свободный график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ru-RU" sz="2200" dirty="0"/>
              <a:t>    Обучение работе в команде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ru-RU" sz="2200" dirty="0"/>
              <a:t>    Работа с серьезными проектами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ru-RU" sz="2200" dirty="0"/>
              <a:t>    Отличный коллектив</a:t>
            </a:r>
            <a:endParaRPr lang="en-US" sz="2200" dirty="0"/>
          </a:p>
        </p:txBody>
      </p:sp>
      <p:pic>
        <p:nvPicPr>
          <p:cNvPr id="5" name="Google Shape;295;p11">
            <a:extLst>
              <a:ext uri="{FF2B5EF4-FFF2-40B4-BE49-F238E27FC236}">
                <a16:creationId xmlns:a16="http://schemas.microsoft.com/office/drawing/2014/main" id="{F80D7635-8C43-FDC3-DE34-B8C15D5DE6F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74181" y="410241"/>
            <a:ext cx="1684147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4;g101b89c5751_0_72">
            <a:extLst>
              <a:ext uri="{FF2B5EF4-FFF2-40B4-BE49-F238E27FC236}">
                <a16:creationId xmlns:a16="http://schemas.microsoft.com/office/drawing/2014/main" id="{F76D08D0-E4CA-901B-573C-3091898441E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B43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2;p16">
            <a:extLst>
              <a:ext uri="{FF2B5EF4-FFF2-40B4-BE49-F238E27FC236}">
                <a16:creationId xmlns:a16="http://schemas.microsoft.com/office/drawing/2014/main" id="{3F6E3D21-EAF2-2798-5BEA-1B3A21D7AD9C}"/>
              </a:ext>
            </a:extLst>
          </p:cNvPr>
          <p:cNvSpPr/>
          <p:nvPr/>
        </p:nvSpPr>
        <p:spPr>
          <a:xfrm>
            <a:off x="-2206315" y="4542316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101b89c5751_0_123"/>
          <p:cNvSpPr txBox="1">
            <a:spLocks noGrp="1"/>
          </p:cNvSpPr>
          <p:nvPr>
            <p:ph type="title"/>
          </p:nvPr>
        </p:nvSpPr>
        <p:spPr>
          <a:xfrm>
            <a:off x="838200" y="89768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Что с иностранным языком?</a:t>
            </a:r>
            <a:endParaRPr dirty="0">
              <a:solidFill>
                <a:srgbClr val="F5F5F5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79215F-0362-EBAB-068B-44ED6D6D1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3735">
            <a:off x="3718411" y="-3344592"/>
            <a:ext cx="11043168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478C9A-BAF3-7D24-5F37-B390DFDC2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 rot="2222940">
            <a:off x="7855810" y="2436276"/>
            <a:ext cx="7200000" cy="6120000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60120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ru-RU" sz="4200" dirty="0">
                <a:latin typeface="DIN Pro Bold" panose="020B0804020101020102" pitchFamily="34" charset="-52"/>
                <a:ea typeface="Exo 2"/>
                <a:cs typeface="DIN Pro Bold" panose="020B0804020101020102" pitchFamily="34" charset="-52"/>
                <a:sym typeface="Exo 2"/>
              </a:rPr>
              <a:t>Что ты сейчас узнаешь?</a:t>
            </a:r>
            <a:endParaRPr sz="4200" dirty="0">
              <a:latin typeface="DIN Pro Bold" panose="020B0804020101020102" pitchFamily="34" charset="-52"/>
              <a:ea typeface="Exo 2"/>
              <a:cs typeface="DIN Pro Bold" panose="020B0804020101020102" pitchFamily="34" charset="-52"/>
              <a:sym typeface="Exo 2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939247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/>
              <a:t>Чем мы занимаемся?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/>
              <a:t>Кем мы работаем?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/>
              <a:t>Как к нам попасть?</a:t>
            </a:r>
            <a:endParaRPr dirty="0"/>
          </a:p>
          <a:p>
            <a:pPr indent="-457200">
              <a:buSzPts val="2800"/>
              <a:buFont typeface="Arial" panose="020B0604020202020204" pitchFamily="34" charset="0"/>
              <a:buChar char="•"/>
            </a:pPr>
            <a:r>
              <a:rPr lang="ru-RU" dirty="0"/>
              <a:t>Чем заниматься после учёбы?</a:t>
            </a: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/>
              <a:t>Где жить?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Google Shape;234;g101b89c5751_0_72">
            <a:extLst>
              <a:ext uri="{FF2B5EF4-FFF2-40B4-BE49-F238E27FC236}">
                <a16:creationId xmlns:a16="http://schemas.microsoft.com/office/drawing/2014/main" id="{E1367F0A-40BD-4290-455F-85ADBC1593A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1b89c5751_0_129"/>
          <p:cNvSpPr txBox="1">
            <a:spLocks noGrp="1"/>
          </p:cNvSpPr>
          <p:nvPr>
            <p:ph type="title"/>
          </p:nvPr>
        </p:nvSpPr>
        <p:spPr>
          <a:xfrm>
            <a:off x="831850" y="1334602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Где жить?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347" name="Google Shape;347;g101b89c5751_0_129"/>
          <p:cNvSpPr/>
          <p:nvPr/>
        </p:nvSpPr>
        <p:spPr>
          <a:xfrm rot="398955">
            <a:off x="-1591845" y="-2865653"/>
            <a:ext cx="5718062" cy="494785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101b89c5751_0_129"/>
          <p:cNvSpPr/>
          <p:nvPr/>
        </p:nvSpPr>
        <p:spPr>
          <a:xfrm rot="2700000">
            <a:off x="7297799" y="3214781"/>
            <a:ext cx="9673221" cy="8339335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34;g101b89c5751_0_72">
            <a:extLst>
              <a:ext uri="{FF2B5EF4-FFF2-40B4-BE49-F238E27FC236}">
                <a16:creationId xmlns:a16="http://schemas.microsoft.com/office/drawing/2014/main" id="{383E825C-CF1C-45D1-605C-92B3E30466B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00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"/>
          <p:cNvSpPr/>
          <p:nvPr/>
        </p:nvSpPr>
        <p:spPr>
          <a:xfrm rot="6765232">
            <a:off x="-1696836" y="-2899672"/>
            <a:ext cx="11127259" cy="9592652"/>
          </a:xfrm>
          <a:prstGeom prst="triangle">
            <a:avLst>
              <a:gd name="adj" fmla="val 50000"/>
            </a:avLst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7"/>
          <p:cNvSpPr txBox="1">
            <a:spLocks noGrp="1"/>
          </p:cNvSpPr>
          <p:nvPr>
            <p:ph type="title"/>
          </p:nvPr>
        </p:nvSpPr>
        <p:spPr>
          <a:xfrm>
            <a:off x="838200" y="12338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Жизнь </a:t>
            </a:r>
            <a:r>
              <a:rPr lang="ru-RU" dirty="0" err="1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общажная</a:t>
            </a:r>
            <a:endParaRPr dirty="0">
              <a:solidFill>
                <a:srgbClr val="F5F5F5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355" name="Google Shape;355;p7"/>
          <p:cNvSpPr txBox="1">
            <a:spLocks noGrp="1"/>
          </p:cNvSpPr>
          <p:nvPr>
            <p:ph type="body" idx="1"/>
          </p:nvPr>
        </p:nvSpPr>
        <p:spPr>
          <a:xfrm>
            <a:off x="838200" y="2318755"/>
            <a:ext cx="5805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800"/>
              </a:buClr>
              <a:buSzPts val="3500"/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rgbClr val="F5F5F5"/>
                </a:solidFill>
              </a:rPr>
              <a:t>Квартирный тип комнат</a:t>
            </a:r>
            <a:endParaRPr sz="2100" dirty="0">
              <a:solidFill>
                <a:srgbClr val="F5F5F5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800"/>
              </a:buClr>
              <a:buSzPts val="3500"/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rgbClr val="F5F5F5"/>
                </a:solidFill>
              </a:rPr>
              <a:t>Столовая на первом этаже </a:t>
            </a:r>
            <a:endParaRPr sz="2100" dirty="0">
              <a:solidFill>
                <a:srgbClr val="F5F5F5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800"/>
              </a:buClr>
              <a:buSzPts val="3500"/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rgbClr val="F5F5F5"/>
                </a:solidFill>
              </a:rPr>
              <a:t>Бесплатный тренажерный зал</a:t>
            </a: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800"/>
              </a:buClr>
              <a:buSzPts val="3500"/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rgbClr val="F5F5F5"/>
                </a:solidFill>
              </a:rPr>
              <a:t>Много способов проведения свободного времени </a:t>
            </a:r>
            <a:endParaRPr sz="2100" dirty="0">
              <a:solidFill>
                <a:srgbClr val="F5F5F5"/>
              </a:solidFill>
            </a:endParaRPr>
          </a:p>
        </p:txBody>
      </p:sp>
      <p:sp>
        <p:nvSpPr>
          <p:cNvPr id="357" name="Google Shape;357;p7"/>
          <p:cNvSpPr/>
          <p:nvPr/>
        </p:nvSpPr>
        <p:spPr>
          <a:xfrm rot="3639878">
            <a:off x="9651455" y="3472025"/>
            <a:ext cx="4711203" cy="3770959"/>
          </a:xfrm>
          <a:prstGeom prst="triangle">
            <a:avLst>
              <a:gd name="adj" fmla="val 50000"/>
            </a:avLst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154" y="1859138"/>
            <a:ext cx="4217449" cy="4040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4157" y="1027975"/>
            <a:ext cx="4217449" cy="562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7"/>
          <p:cNvPicPr preferRelativeResize="0"/>
          <p:nvPr/>
        </p:nvPicPr>
        <p:blipFill rotWithShape="1">
          <a:blip r:embed="rId5">
            <a:alphaModFix/>
          </a:blip>
          <a:srcRect l="900" t="229"/>
          <a:stretch/>
        </p:blipFill>
        <p:spPr>
          <a:xfrm>
            <a:off x="6761479" y="304800"/>
            <a:ext cx="4248000" cy="764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81E23D-C84A-5087-F8B7-FEE6C58691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B43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1b89c5751_0_123"/>
          <p:cNvSpPr txBox="1">
            <a:spLocks noGrp="1"/>
          </p:cNvSpPr>
          <p:nvPr>
            <p:ph type="title"/>
          </p:nvPr>
        </p:nvSpPr>
        <p:spPr>
          <a:xfrm>
            <a:off x="838200" y="89768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А что с физрой?</a:t>
            </a:r>
            <a:endParaRPr dirty="0">
              <a:solidFill>
                <a:srgbClr val="F5F5F5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7" name="Google Shape;234;g101b89c5751_0_72">
            <a:extLst>
              <a:ext uri="{FF2B5EF4-FFF2-40B4-BE49-F238E27FC236}">
                <a16:creationId xmlns:a16="http://schemas.microsoft.com/office/drawing/2014/main" id="{EE66D8D7-CE51-104A-93FA-3A8D49B847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907" y="5415707"/>
            <a:ext cx="1136073" cy="1442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078A12-E2E9-61B3-37F1-3BE3834DD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383735">
            <a:off x="3718411" y="-3344592"/>
            <a:ext cx="11043168" cy="6858000"/>
          </a:xfrm>
          <a:prstGeom prst="rect">
            <a:avLst/>
          </a:prstGeom>
        </p:spPr>
      </p:pic>
      <p:pic>
        <p:nvPicPr>
          <p:cNvPr id="4" name="Google Shape;234;g101b89c5751_0_72">
            <a:extLst>
              <a:ext uri="{FF2B5EF4-FFF2-40B4-BE49-F238E27FC236}">
                <a16:creationId xmlns:a16="http://schemas.microsoft.com/office/drawing/2014/main" id="{E46BE6B0-6C6B-A332-40CE-E92A846D825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2;p16">
            <a:extLst>
              <a:ext uri="{FF2B5EF4-FFF2-40B4-BE49-F238E27FC236}">
                <a16:creationId xmlns:a16="http://schemas.microsoft.com/office/drawing/2014/main" id="{A6055738-5C9F-CF46-E0F2-D3210F3CA1C6}"/>
              </a:ext>
            </a:extLst>
          </p:cNvPr>
          <p:cNvSpPr/>
          <p:nvPr/>
        </p:nvSpPr>
        <p:spPr>
          <a:xfrm>
            <a:off x="-2053915" y="4694716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DA9EC2-AA2E-2646-DBBB-8CBB5C0EA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42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00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8BCFD878-751F-207B-CB91-BF5B04839FFB}"/>
              </a:ext>
            </a:extLst>
          </p:cNvPr>
          <p:cNvSpPr>
            <a:spLocks noChangeAspect="1"/>
          </p:cNvSpPr>
          <p:nvPr/>
        </p:nvSpPr>
        <p:spPr>
          <a:xfrm rot="907141">
            <a:off x="-1476025" y="-953601"/>
            <a:ext cx="6567039" cy="5580000"/>
          </a:xfrm>
          <a:prstGeom prst="hexagon">
            <a:avLst>
              <a:gd name="adj" fmla="val 31062"/>
              <a:gd name="vf" fmla="val 115470"/>
            </a:avLst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"/>
          <p:cNvSpPr txBox="1">
            <a:spLocks noGrp="1"/>
          </p:cNvSpPr>
          <p:nvPr>
            <p:ph type="title"/>
          </p:nvPr>
        </p:nvSpPr>
        <p:spPr>
          <a:xfrm>
            <a:off x="839788" y="33528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Физкультура</a:t>
            </a:r>
            <a:endParaRPr sz="4400" dirty="0">
              <a:solidFill>
                <a:srgbClr val="F5F5F5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376" name="Google Shape;37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1800" y="997153"/>
            <a:ext cx="7290209" cy="486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"/>
          <p:cNvSpPr txBox="1">
            <a:spLocks noGrp="1"/>
          </p:cNvSpPr>
          <p:nvPr>
            <p:ph type="body" idx="2"/>
          </p:nvPr>
        </p:nvSpPr>
        <p:spPr>
          <a:xfrm>
            <a:off x="839788" y="1019035"/>
            <a:ext cx="3932100" cy="364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indent="-342900">
              <a:buClr>
                <a:srgbClr val="F5F5F5"/>
              </a:buCl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F5F5F5"/>
                </a:solidFill>
                <a:effectLst/>
                <a:latin typeface="DIN Pro Bold" panose="020B0604020202020204" charset="0"/>
                <a:cs typeface="DIN Pro Bold" panose="020B0604020202020204" charset="0"/>
              </a:rPr>
              <a:t>Легкая/Тяжелая атлетика</a:t>
            </a:r>
          </a:p>
          <a:p>
            <a:pPr marL="342900" indent="-342900">
              <a:buClr>
                <a:srgbClr val="F5F5F5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5F5F5"/>
                </a:solidFill>
                <a:latin typeface="DIN Pro Bold" panose="020B0604020202020204" charset="0"/>
                <a:cs typeface="DIN Pro Bold" panose="020B0604020202020204" charset="0"/>
              </a:rPr>
              <a:t>Б</a:t>
            </a:r>
            <a:r>
              <a:rPr lang="ru-RU" sz="2000" b="0" i="0" dirty="0">
                <a:solidFill>
                  <a:srgbClr val="F5F5F5"/>
                </a:solidFill>
                <a:effectLst/>
                <a:latin typeface="DIN Pro Bold" panose="020B0604020202020204" charset="0"/>
                <a:cs typeface="DIN Pro Bold" panose="020B0604020202020204" charset="0"/>
              </a:rPr>
              <a:t>аскетбол</a:t>
            </a:r>
            <a:r>
              <a:rPr lang="en-US" sz="2000" b="0" i="0" dirty="0">
                <a:solidFill>
                  <a:srgbClr val="F5F5F5"/>
                </a:solidFill>
                <a:effectLst/>
                <a:latin typeface="DIN Pro Bold" panose="020B0604020202020204" charset="0"/>
                <a:cs typeface="DIN Pro Bold" panose="020B0604020202020204" charset="0"/>
              </a:rPr>
              <a:t> </a:t>
            </a:r>
            <a:endParaRPr lang="ru-RU" sz="2000" b="0" i="0" dirty="0">
              <a:solidFill>
                <a:srgbClr val="F5F5F5"/>
              </a:solidFill>
              <a:effectLst/>
              <a:latin typeface="DIN Pro Bold" panose="020B0604020202020204" charset="0"/>
              <a:cs typeface="DIN Pro Bold" panose="020B0604020202020204" charset="0"/>
            </a:endParaRPr>
          </a:p>
          <a:p>
            <a:pPr marL="342900" indent="-342900">
              <a:buClr>
                <a:srgbClr val="F5F5F5"/>
              </a:buCl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F5F5F5"/>
                </a:solidFill>
                <a:effectLst/>
                <a:latin typeface="DIN Pro Bold" panose="020B0604020202020204" charset="0"/>
                <a:cs typeface="DIN Pro Bold" panose="020B0604020202020204" charset="0"/>
              </a:rPr>
              <a:t>Вольная борьба</a:t>
            </a:r>
          </a:p>
          <a:p>
            <a:pPr marL="342900" indent="-342900">
              <a:buClr>
                <a:srgbClr val="F5F5F5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5F5F5"/>
                </a:solidFill>
                <a:latin typeface="DIN Pro Bold" panose="020B0604020202020204" charset="0"/>
                <a:cs typeface="DIN Pro Bold" panose="020B0604020202020204" charset="0"/>
              </a:rPr>
              <a:t>В</a:t>
            </a:r>
            <a:r>
              <a:rPr lang="ru-RU" sz="2000" b="0" i="0" dirty="0">
                <a:solidFill>
                  <a:srgbClr val="F5F5F5"/>
                </a:solidFill>
                <a:effectLst/>
                <a:latin typeface="DIN Pro Bold" panose="020B0604020202020204" charset="0"/>
                <a:cs typeface="DIN Pro Bold" panose="020B0604020202020204" charset="0"/>
              </a:rPr>
              <a:t>олейбол </a:t>
            </a:r>
          </a:p>
          <a:p>
            <a:pPr marL="342900" indent="-342900">
              <a:buClr>
                <a:srgbClr val="F5F5F5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5F5F5"/>
                </a:solidFill>
                <a:latin typeface="DIN Pro Bold" panose="020B0604020202020204" charset="0"/>
                <a:cs typeface="DIN Pro Bold" panose="020B0604020202020204" charset="0"/>
              </a:rPr>
              <a:t>М</a:t>
            </a:r>
            <a:r>
              <a:rPr lang="ru-RU" sz="2000" b="0" i="0" dirty="0">
                <a:solidFill>
                  <a:srgbClr val="F5F5F5"/>
                </a:solidFill>
                <a:effectLst/>
                <a:latin typeface="DIN Pro Bold" panose="020B0604020202020204" charset="0"/>
                <a:cs typeface="DIN Pro Bold" panose="020B0604020202020204" charset="0"/>
              </a:rPr>
              <a:t>ини-футбол </a:t>
            </a:r>
          </a:p>
          <a:p>
            <a:pPr marL="342900" indent="-342900">
              <a:buClr>
                <a:srgbClr val="F5F5F5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5F5F5"/>
                </a:solidFill>
                <a:latin typeface="DIN Pro Bold" panose="020B0604020202020204" charset="0"/>
                <a:cs typeface="DIN Pro Bold" panose="020B0604020202020204" charset="0"/>
              </a:rPr>
              <a:t>П</a:t>
            </a:r>
            <a:r>
              <a:rPr lang="ru-RU" sz="2000" b="0" i="0" dirty="0">
                <a:solidFill>
                  <a:srgbClr val="F5F5F5"/>
                </a:solidFill>
                <a:effectLst/>
                <a:latin typeface="DIN Pro Bold" panose="020B0604020202020204" charset="0"/>
                <a:cs typeface="DIN Pro Bold" panose="020B0604020202020204" charset="0"/>
              </a:rPr>
              <a:t>лавание</a:t>
            </a:r>
            <a:r>
              <a:rPr lang="en-US" sz="2000" b="0" i="0" dirty="0">
                <a:solidFill>
                  <a:srgbClr val="F5F5F5"/>
                </a:solidFill>
                <a:effectLst/>
                <a:latin typeface="DIN Pro Bold" panose="020B0604020202020204" charset="0"/>
                <a:cs typeface="DIN Pro Bold" panose="020B0604020202020204" charset="0"/>
              </a:rPr>
              <a:t> </a:t>
            </a:r>
            <a:endParaRPr lang="ru-RU" sz="2000" b="0" i="0" dirty="0">
              <a:solidFill>
                <a:srgbClr val="F5F5F5"/>
              </a:solidFill>
              <a:effectLst/>
              <a:latin typeface="DIN Pro Bold" panose="020B0604020202020204" charset="0"/>
              <a:cs typeface="DIN Pro Bold" panose="020B0604020202020204" charset="0"/>
            </a:endParaRPr>
          </a:p>
          <a:p>
            <a:pPr marL="342900" indent="-342900">
              <a:buClr>
                <a:srgbClr val="F5F5F5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5F5F5"/>
                </a:solidFill>
                <a:latin typeface="DIN Pro Bold" panose="020B0604020202020204" charset="0"/>
                <a:cs typeface="DIN Pro Bold" panose="020B0604020202020204" charset="0"/>
              </a:rPr>
              <a:t>Аэробика</a:t>
            </a:r>
            <a:r>
              <a:rPr lang="ru-RU" sz="2000" b="0" i="0" dirty="0">
                <a:solidFill>
                  <a:srgbClr val="F5F5F5"/>
                </a:solidFill>
                <a:effectLst/>
                <a:latin typeface="DIN Pro Bold" panose="020B0604020202020204" charset="0"/>
                <a:cs typeface="DIN Pro Bold" panose="020B0604020202020204" charset="0"/>
              </a:rPr>
              <a:t> </a:t>
            </a:r>
          </a:p>
          <a:p>
            <a:pPr marL="342900" indent="-342900">
              <a:buClr>
                <a:srgbClr val="F5F5F5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5F5F5"/>
                </a:solidFill>
                <a:latin typeface="DIN Pro Bold" panose="020B0604020202020204" charset="0"/>
                <a:cs typeface="DIN Pro Bold" panose="020B0604020202020204" charset="0"/>
              </a:rPr>
              <a:t>Т</a:t>
            </a:r>
            <a:r>
              <a:rPr lang="ru-RU" sz="2000" b="0" i="0" dirty="0">
                <a:solidFill>
                  <a:srgbClr val="F5F5F5"/>
                </a:solidFill>
                <a:effectLst/>
                <a:latin typeface="DIN Pro Bold" panose="020B0604020202020204" charset="0"/>
                <a:cs typeface="DIN Pro Bold" panose="020B0604020202020204" charset="0"/>
              </a:rPr>
              <a:t>айский бокс </a:t>
            </a:r>
          </a:p>
          <a:p>
            <a:pPr marL="342900" indent="-342900">
              <a:buClr>
                <a:srgbClr val="F5F5F5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5F5F5"/>
                </a:solidFill>
                <a:latin typeface="DIN Pro Bold" panose="020B0604020202020204" charset="0"/>
                <a:cs typeface="DIN Pro Bold" panose="020B0604020202020204" charset="0"/>
              </a:rPr>
              <a:t>Ф</a:t>
            </a:r>
            <a:r>
              <a:rPr lang="ru-RU" sz="2000" b="0" i="0" dirty="0">
                <a:solidFill>
                  <a:srgbClr val="F5F5F5"/>
                </a:solidFill>
                <a:effectLst/>
                <a:latin typeface="DIN Pro Bold" panose="020B0604020202020204" charset="0"/>
                <a:cs typeface="DIN Pro Bold" panose="020B0604020202020204" charset="0"/>
              </a:rPr>
              <a:t>утбол</a:t>
            </a:r>
            <a:endParaRPr sz="2000" dirty="0">
              <a:solidFill>
                <a:srgbClr val="F5F5F5"/>
              </a:solidFill>
              <a:latin typeface="DIN Pro Bold" panose="020B0604020202020204" charset="0"/>
              <a:cs typeface="DIN Pro Bold" panose="020B060402020202020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35A36C-FDAA-3612-A408-CE3A80FDC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B43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1b89c5751_0_144"/>
          <p:cNvSpPr/>
          <p:nvPr/>
        </p:nvSpPr>
        <p:spPr>
          <a:xfrm rot="2222940">
            <a:off x="6016453" y="1059603"/>
            <a:ext cx="9673727" cy="8339321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101b89c5751_0_144"/>
          <p:cNvSpPr txBox="1">
            <a:spLocks noGrp="1"/>
          </p:cNvSpPr>
          <p:nvPr>
            <p:ph type="title"/>
          </p:nvPr>
        </p:nvSpPr>
        <p:spPr>
          <a:xfrm>
            <a:off x="838200" y="17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Электронный кабинет студента</a:t>
            </a:r>
            <a:endParaRPr dirty="0">
              <a:solidFill>
                <a:srgbClr val="F5F5F5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386" name="Google Shape;386;g101b89c5751_0_14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654" y="1343175"/>
            <a:ext cx="6068691" cy="4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E9FC0A-496D-347E-5041-83589697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08" y="5131938"/>
            <a:ext cx="1246064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B43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725"/>
            <a:ext cx="12246424" cy="69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"/>
          <p:cNvSpPr/>
          <p:nvPr/>
        </p:nvSpPr>
        <p:spPr>
          <a:xfrm>
            <a:off x="768325" y="588100"/>
            <a:ext cx="10794600" cy="1880400"/>
          </a:xfrm>
          <a:prstGeom prst="rect">
            <a:avLst/>
          </a:prstGeom>
          <a:solidFill>
            <a:srgbClr val="01392A"/>
          </a:solidFill>
          <a:ln w="9525" cap="flat" cmpd="sng">
            <a:solidFill>
              <a:srgbClr val="0139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DIN Pro Bold" panose="020B0804020101020102" pitchFamily="34" charset="0"/>
              <a:cs typeface="DIN Pro Bold" panose="020B0804020101020102" pitchFamily="34" charset="0"/>
              <a:sym typeface="Arial"/>
            </a:endParaRPr>
          </a:p>
        </p:txBody>
      </p:sp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Здравствуй юность в сапогах…</a:t>
            </a:r>
            <a:endParaRPr dirty="0">
              <a:solidFill>
                <a:srgbClr val="F5F5F5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394" name="Google Shape;394;p6"/>
          <p:cNvSpPr txBox="1">
            <a:spLocks noGrp="1"/>
          </p:cNvSpPr>
          <p:nvPr>
            <p:ph type="body" idx="1"/>
          </p:nvPr>
        </p:nvSpPr>
        <p:spPr>
          <a:xfrm>
            <a:off x="838200" y="1491500"/>
            <a:ext cx="10515600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>
                <a:solidFill>
                  <a:srgbClr val="F5F5F5"/>
                </a:solidFill>
                <a:ea typeface="Exo 2"/>
                <a:sym typeface="Exo 2"/>
              </a:rPr>
              <a:t>Вопрос с армией не должен вас волновать, потому что служить на благо Родины это огромная честь… </a:t>
            </a:r>
            <a:endParaRPr dirty="0">
              <a:solidFill>
                <a:srgbClr val="F5F5F5"/>
              </a:solidFill>
              <a:ea typeface="Exo 2"/>
              <a:sym typeface="Exo 2"/>
            </a:endParaRPr>
          </a:p>
        </p:txBody>
      </p:sp>
      <p:pic>
        <p:nvPicPr>
          <p:cNvPr id="1026" name="Picture 2" descr="БГУИР - Новости - Курсанты первого курса БГУИР приняли военную присягу">
            <a:extLst>
              <a:ext uri="{FF2B5EF4-FFF2-40B4-BE49-F238E27FC236}">
                <a16:creationId xmlns:a16="http://schemas.microsoft.com/office/drawing/2014/main" id="{1B6A01D3-FC1C-DC01-E688-1ADE50B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31" y="2468500"/>
            <a:ext cx="6205787" cy="41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C55CFA-A435-EF7F-FE74-85D15B336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408" y="5131938"/>
            <a:ext cx="1246064" cy="133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2;p16">
            <a:extLst>
              <a:ext uri="{FF2B5EF4-FFF2-40B4-BE49-F238E27FC236}">
                <a16:creationId xmlns:a16="http://schemas.microsoft.com/office/drawing/2014/main" id="{A2088164-BB5F-59B7-C9EE-4DF0D6547B1A}"/>
              </a:ext>
            </a:extLst>
          </p:cNvPr>
          <p:cNvSpPr/>
          <p:nvPr/>
        </p:nvSpPr>
        <p:spPr>
          <a:xfrm>
            <a:off x="-2053915" y="4694716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101b89c5751_0_156"/>
          <p:cNvSpPr txBox="1">
            <a:spLocks noGrp="1"/>
          </p:cNvSpPr>
          <p:nvPr>
            <p:ph type="title"/>
          </p:nvPr>
        </p:nvSpPr>
        <p:spPr>
          <a:xfrm>
            <a:off x="838200" y="73564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План Б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ACC9A536-6214-246E-B6CC-6618C18C4A93}"/>
              </a:ext>
            </a:extLst>
          </p:cNvPr>
          <p:cNvSpPr>
            <a:spLocks noChangeAspect="1"/>
          </p:cNvSpPr>
          <p:nvPr/>
        </p:nvSpPr>
        <p:spPr>
          <a:xfrm rot="2222940">
            <a:off x="10006837" y="-2527331"/>
            <a:ext cx="4800000" cy="3600000"/>
          </a:xfrm>
          <a:prstGeom prst="triangle">
            <a:avLst>
              <a:gd name="adj" fmla="val 50000"/>
            </a:avLst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0F8158-EAC6-ECDA-6B0A-E9F01DDD7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b6d528103_4_5"/>
          <p:cNvSpPr txBox="1">
            <a:spLocks noGrp="1"/>
          </p:cNvSpPr>
          <p:nvPr>
            <p:ph type="title"/>
          </p:nvPr>
        </p:nvSpPr>
        <p:spPr>
          <a:xfrm>
            <a:off x="840546" y="549275"/>
            <a:ext cx="10639714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Рубрика ответов на вопросы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412" name="Google Shape;412;gfb6d528103_4_5"/>
          <p:cNvSpPr txBox="1">
            <a:spLocks noGrp="1"/>
          </p:cNvSpPr>
          <p:nvPr>
            <p:ph type="body" idx="1"/>
          </p:nvPr>
        </p:nvSpPr>
        <p:spPr>
          <a:xfrm>
            <a:off x="840546" y="3429000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solidFill>
                  <a:schemeClr val="dk1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Вдруг мы не все, что вам было интересно, рассказали </a:t>
            </a:r>
            <a:endParaRPr dirty="0">
              <a:solidFill>
                <a:schemeClr val="dk1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4" name="Google Shape;182;p16">
            <a:extLst>
              <a:ext uri="{FF2B5EF4-FFF2-40B4-BE49-F238E27FC236}">
                <a16:creationId xmlns:a16="http://schemas.microsoft.com/office/drawing/2014/main" id="{BDE5BCFB-D314-8A13-A3A1-D122AACBE13E}"/>
              </a:ext>
            </a:extLst>
          </p:cNvPr>
          <p:cNvSpPr/>
          <p:nvPr/>
        </p:nvSpPr>
        <p:spPr>
          <a:xfrm>
            <a:off x="-2053915" y="4694716"/>
            <a:ext cx="6470700" cy="6470700"/>
          </a:xfrm>
          <a:prstGeom prst="ellipse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C2BDCF6B-C7AB-2D2D-EB19-EA2E1E4D2C52}"/>
              </a:ext>
            </a:extLst>
          </p:cNvPr>
          <p:cNvSpPr>
            <a:spLocks noChangeAspect="1"/>
          </p:cNvSpPr>
          <p:nvPr/>
        </p:nvSpPr>
        <p:spPr>
          <a:xfrm rot="2222940">
            <a:off x="10006837" y="-2527331"/>
            <a:ext cx="4800000" cy="3600000"/>
          </a:xfrm>
          <a:prstGeom prst="triangle">
            <a:avLst>
              <a:gd name="adj" fmla="val 50000"/>
            </a:avLst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EB02AB-DBAD-E9D2-2A1F-FF24D433F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b6d528103_0_4"/>
          <p:cNvSpPr txBox="1">
            <a:spLocks noGrp="1"/>
          </p:cNvSpPr>
          <p:nvPr>
            <p:ph type="title"/>
          </p:nvPr>
        </p:nvSpPr>
        <p:spPr>
          <a:xfrm>
            <a:off x="838198" y="84265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6800" b="1" dirty="0">
                <a:solidFill>
                  <a:srgbClr val="255B43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СОЦСЕТИ</a:t>
            </a:r>
            <a:endParaRPr sz="6800" b="1" dirty="0">
              <a:solidFill>
                <a:srgbClr val="255B43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CC787F-EEA7-DD07-663F-4ED7C4980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755" y="2168356"/>
            <a:ext cx="3060000" cy="306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487BA9-BDD6-0985-D0D2-AA03C9EE2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927" y="2168356"/>
            <a:ext cx="3060000" cy="3060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63650E-B14D-F497-99CE-4187C7C1B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78184" y="4257870"/>
            <a:ext cx="11043168" cy="6858000"/>
          </a:xfrm>
          <a:prstGeom prst="rect">
            <a:avLst/>
          </a:prstGeom>
        </p:spPr>
      </p:pic>
      <p:pic>
        <p:nvPicPr>
          <p:cNvPr id="4" name="Google Shape;234;g101b89c5751_0_72">
            <a:extLst>
              <a:ext uri="{FF2B5EF4-FFF2-40B4-BE49-F238E27FC236}">
                <a16:creationId xmlns:a16="http://schemas.microsoft.com/office/drawing/2014/main" id="{DD498E79-7E5F-4BA3-846A-EC3A82C841C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F6A0A9-3E05-7048-B63A-B1FF1F2B9D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057458">
            <a:off x="2324854" y="-4297316"/>
            <a:ext cx="11043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26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b6d528103_0_4"/>
          <p:cNvSpPr txBox="1">
            <a:spLocks noGrp="1"/>
          </p:cNvSpPr>
          <p:nvPr>
            <p:ph type="title"/>
          </p:nvPr>
        </p:nvSpPr>
        <p:spPr>
          <a:xfrm>
            <a:off x="838198" y="84265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6800" b="1" dirty="0">
                <a:solidFill>
                  <a:srgbClr val="255B43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КОНТАКТЫ</a:t>
            </a:r>
            <a:endParaRPr sz="6800" b="1" dirty="0">
              <a:solidFill>
                <a:srgbClr val="255B43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11" name="Google Shape;436;gfb6d528103_0_4">
            <a:extLst>
              <a:ext uri="{FF2B5EF4-FFF2-40B4-BE49-F238E27FC236}">
                <a16:creationId xmlns:a16="http://schemas.microsoft.com/office/drawing/2014/main" id="{16C26858-EAD4-4B33-9995-0657371FEF02}"/>
              </a:ext>
            </a:extLst>
          </p:cNvPr>
          <p:cNvSpPr txBox="1"/>
          <p:nvPr/>
        </p:nvSpPr>
        <p:spPr>
          <a:xfrm>
            <a:off x="4342044" y="4959241"/>
            <a:ext cx="3365065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ru-RU" sz="2900" b="0" i="0" u="none" strike="noStrike" cap="none" dirty="0">
                <a:solidFill>
                  <a:srgbClr val="255B43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Telegram: </a:t>
            </a:r>
            <a:r>
              <a:rPr lang="ru-RU" sz="2900" dirty="0">
                <a:solidFill>
                  <a:srgbClr val="255B43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Андрей</a:t>
            </a:r>
            <a:endParaRPr dirty="0"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978D27-693A-3664-6569-13FE05CF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76" y="2121842"/>
            <a:ext cx="2837399" cy="28373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36695B-4997-599F-C1CF-E37179B30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78184" y="4257870"/>
            <a:ext cx="11043168" cy="6858000"/>
          </a:xfrm>
          <a:prstGeom prst="rect">
            <a:avLst/>
          </a:prstGeom>
        </p:spPr>
      </p:pic>
      <p:pic>
        <p:nvPicPr>
          <p:cNvPr id="3" name="Google Shape;234;g101b89c5751_0_72">
            <a:extLst>
              <a:ext uri="{FF2B5EF4-FFF2-40B4-BE49-F238E27FC236}">
                <a16:creationId xmlns:a16="http://schemas.microsoft.com/office/drawing/2014/main" id="{B7208C12-D756-15F0-A1C4-6A1E346C5AA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205070-51C9-2618-331B-B2B49D5277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057458">
            <a:off x="2324854" y="-4297316"/>
            <a:ext cx="11043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8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844550" y="102444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Обо всем по порядку…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838200" y="3966998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ru-RU" sz="2800" dirty="0">
                <a:solidFill>
                  <a:schemeClr val="dk1"/>
                </a:solidFill>
                <a:latin typeface="DIN Pro Bold" panose="020B0804020101020102" pitchFamily="34" charset="0"/>
                <a:cs typeface="DIN Pro Bold" panose="020B0804020101020102" pitchFamily="34" charset="0"/>
              </a:rPr>
              <a:t>Ну или не по порядку))0)</a:t>
            </a:r>
            <a:endParaRPr sz="2800" dirty="0">
              <a:solidFill>
                <a:schemeClr val="dk1"/>
              </a:solidFill>
              <a:latin typeface="DIN Pro Bold" panose="020B0804020101020102" pitchFamily="34" charset="0"/>
              <a:cs typeface="DIN Pro Bold" panose="020B0804020101020102" pitchFamily="34" charset="0"/>
            </a:endParaRPr>
          </a:p>
        </p:txBody>
      </p:sp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3701C433-E05B-F556-646C-5D00DB620A61}"/>
              </a:ext>
            </a:extLst>
          </p:cNvPr>
          <p:cNvSpPr>
            <a:spLocks noChangeAspect="1"/>
          </p:cNvSpPr>
          <p:nvPr/>
        </p:nvSpPr>
        <p:spPr>
          <a:xfrm rot="907141">
            <a:off x="-1281296" y="-3024676"/>
            <a:ext cx="6120000" cy="5064828"/>
          </a:xfrm>
          <a:prstGeom prst="hexagon">
            <a:avLst>
              <a:gd name="adj" fmla="val 31062"/>
              <a:gd name="vf" fmla="val 11547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1;g101b89c5751_0_72">
            <a:extLst>
              <a:ext uri="{FF2B5EF4-FFF2-40B4-BE49-F238E27FC236}">
                <a16:creationId xmlns:a16="http://schemas.microsoft.com/office/drawing/2014/main" id="{26246BB4-8A28-B1B5-CE08-17AF69A4CB7F}"/>
              </a:ext>
            </a:extLst>
          </p:cNvPr>
          <p:cNvSpPr/>
          <p:nvPr/>
        </p:nvSpPr>
        <p:spPr>
          <a:xfrm>
            <a:off x="7907098" y="3950102"/>
            <a:ext cx="6470700" cy="6470700"/>
          </a:xfrm>
          <a:prstGeom prst="ellipse">
            <a:avLst/>
          </a:prstGeom>
          <a:solidFill>
            <a:srgbClr val="255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34;g101b89c5751_0_72">
            <a:extLst>
              <a:ext uri="{FF2B5EF4-FFF2-40B4-BE49-F238E27FC236}">
                <a16:creationId xmlns:a16="http://schemas.microsoft.com/office/drawing/2014/main" id="{01D617C3-4CC7-3C84-BE8F-C732E745824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  <p:bldP spid="3" grpId="0" uiExpand="1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12800" y="4199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В общем и целом про </a:t>
            </a:r>
            <a:r>
              <a:rPr lang="ru-RU" dirty="0" err="1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КСиС</a:t>
            </a:r>
            <a:endParaRPr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838200" y="1766102"/>
            <a:ext cx="10515600" cy="310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/>
              <a:t>Преподаватели работающие в сфере IT (Ср. возраст 35)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/>
              <a:t>Автоматизированная система контроля знаний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/>
              <a:t>Сотрудничество с ведущими IT</a:t>
            </a:r>
            <a:r>
              <a:rPr lang="en-US" dirty="0"/>
              <a:t>-</a:t>
            </a:r>
            <a:r>
              <a:rPr lang="ru-RU" dirty="0"/>
              <a:t>компаниями мира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/>
              <a:t>Международные чемпионаты по программированию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/>
              <a:t>Современные учебные лаборатории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ru-RU" dirty="0"/>
              <a:t>Рыночно-ориентированные специальности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" name="Google Shape;87;p1">
            <a:extLst>
              <a:ext uri="{FF2B5EF4-FFF2-40B4-BE49-F238E27FC236}">
                <a16:creationId xmlns:a16="http://schemas.microsoft.com/office/drawing/2014/main" id="{7C7F1764-B683-5B68-AF73-B0F9F733CEBC}"/>
              </a:ext>
            </a:extLst>
          </p:cNvPr>
          <p:cNvSpPr>
            <a:spLocks noChangeAspect="1"/>
          </p:cNvSpPr>
          <p:nvPr/>
        </p:nvSpPr>
        <p:spPr>
          <a:xfrm rot="907141">
            <a:off x="8439942" y="4491460"/>
            <a:ext cx="6120000" cy="5064827"/>
          </a:xfrm>
          <a:prstGeom prst="hexagon">
            <a:avLst>
              <a:gd name="adj" fmla="val 31062"/>
              <a:gd name="vf" fmla="val 11547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234;g101b89c5751_0_72">
            <a:extLst>
              <a:ext uri="{FF2B5EF4-FFF2-40B4-BE49-F238E27FC236}">
                <a16:creationId xmlns:a16="http://schemas.microsoft.com/office/drawing/2014/main" id="{0A5EAA7C-929F-C55F-8B3B-8DD7507E839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uiExpand="1" build="p"/>
      <p:bldP spid="2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B4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1b89c5751_0_0"/>
          <p:cNvSpPr/>
          <p:nvPr/>
        </p:nvSpPr>
        <p:spPr>
          <a:xfrm rot="-1590302">
            <a:off x="-2043943" y="3181986"/>
            <a:ext cx="6293699" cy="5409339"/>
          </a:xfrm>
          <a:prstGeom prst="triangle">
            <a:avLst>
              <a:gd name="adj" fmla="val 5000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01b89c5751_0_0"/>
          <p:cNvSpPr txBox="1">
            <a:spLocks noGrp="1"/>
          </p:cNvSpPr>
          <p:nvPr>
            <p:ph type="title"/>
          </p:nvPr>
        </p:nvSpPr>
        <p:spPr>
          <a:xfrm>
            <a:off x="831850" y="1100262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dirty="0">
                <a:solidFill>
                  <a:srgbClr val="F5F5F5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Чему мы учим?</a:t>
            </a:r>
            <a:endParaRPr dirty="0">
              <a:solidFill>
                <a:srgbClr val="F5F5F5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EB60D08B-779E-B1CB-965A-E466189623C3}"/>
              </a:ext>
            </a:extLst>
          </p:cNvPr>
          <p:cNvSpPr>
            <a:spLocks noChangeAspect="1"/>
          </p:cNvSpPr>
          <p:nvPr/>
        </p:nvSpPr>
        <p:spPr>
          <a:xfrm rot="907141">
            <a:off x="6637898" y="-1822334"/>
            <a:ext cx="6120000" cy="5064828"/>
          </a:xfrm>
          <a:prstGeom prst="hexagon">
            <a:avLst>
              <a:gd name="adj" fmla="val 31062"/>
              <a:gd name="vf" fmla="val 115470"/>
            </a:avLst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E4C6A4-D341-342E-9F05-E41763F85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027" y="5131938"/>
            <a:ext cx="1239971" cy="133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34;g101b89c5751_0_72">
            <a:extLst>
              <a:ext uri="{FF2B5EF4-FFF2-40B4-BE49-F238E27FC236}">
                <a16:creationId xmlns:a16="http://schemas.microsoft.com/office/drawing/2014/main" id="{5EB3F275-E512-1A41-84D4-26311EC9C37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5405772" y="-614830"/>
            <a:ext cx="7656301" cy="9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838199" y="21691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6000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Компьютерная инженерия</a:t>
            </a:r>
            <a:endParaRPr sz="6000"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128" name="Google Shape;128;p8"/>
          <p:cNvSpPr txBox="1">
            <a:spLocks noGrp="1"/>
          </p:cNvSpPr>
          <p:nvPr>
            <p:ph type="body" idx="1"/>
          </p:nvPr>
        </p:nvSpPr>
        <p:spPr>
          <a:xfrm>
            <a:off x="1229284" y="3345695"/>
            <a:ext cx="9733429" cy="89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3900" dirty="0"/>
              <a:t>Кафедры ЭВС и ЭВМ</a:t>
            </a:r>
            <a:endParaRPr dirty="0"/>
          </a:p>
        </p:txBody>
      </p:sp>
      <p:sp>
        <p:nvSpPr>
          <p:cNvPr id="129" name="Google Shape;129;p8"/>
          <p:cNvSpPr txBox="1"/>
          <p:nvPr/>
        </p:nvSpPr>
        <p:spPr>
          <a:xfrm>
            <a:off x="3589136" y="4876363"/>
            <a:ext cx="5013724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00000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Инженер-системотехник</a:t>
            </a:r>
            <a:endParaRPr sz="3000" b="0" i="0" u="none" strike="noStrike" cap="none" dirty="0">
              <a:solidFill>
                <a:srgbClr val="000000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1E3BF1-C599-FF0D-AA12-0B8CB9CAB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78184" y="4257870"/>
            <a:ext cx="11043168" cy="6858000"/>
          </a:xfrm>
          <a:prstGeom prst="rect">
            <a:avLst/>
          </a:prstGeom>
        </p:spPr>
      </p:pic>
      <p:pic>
        <p:nvPicPr>
          <p:cNvPr id="2" name="Google Shape;234;g101b89c5751_0_72">
            <a:extLst>
              <a:ext uri="{FF2B5EF4-FFF2-40B4-BE49-F238E27FC236}">
                <a16:creationId xmlns:a16="http://schemas.microsoft.com/office/drawing/2014/main" id="{58612E93-B430-8921-B390-78007FCDEAF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808F34-D38D-447B-FAA7-3B2BE2A73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057458">
            <a:off x="2324854" y="-4297316"/>
            <a:ext cx="1104316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>
            <a:spLocks noGrp="1"/>
          </p:cNvSpPr>
          <p:nvPr>
            <p:ph type="title"/>
          </p:nvPr>
        </p:nvSpPr>
        <p:spPr>
          <a:xfrm>
            <a:off x="838200" y="197575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6000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Программная инженерия</a:t>
            </a:r>
            <a:endParaRPr sz="6000"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138" name="Google Shape;138;p12"/>
          <p:cNvSpPr txBox="1">
            <a:spLocks noGrp="1"/>
          </p:cNvSpPr>
          <p:nvPr>
            <p:ph type="body" idx="1"/>
          </p:nvPr>
        </p:nvSpPr>
        <p:spPr>
          <a:xfrm>
            <a:off x="1229285" y="3152259"/>
            <a:ext cx="9733429" cy="89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3900"/>
              <a:t>Кафедра ПОИТ</a:t>
            </a:r>
            <a:endParaRPr/>
          </a:p>
        </p:txBody>
      </p:sp>
      <p:sp>
        <p:nvSpPr>
          <p:cNvPr id="139" name="Google Shape;139;p12"/>
          <p:cNvSpPr txBox="1"/>
          <p:nvPr/>
        </p:nvSpPr>
        <p:spPr>
          <a:xfrm>
            <a:off x="3589136" y="4876363"/>
            <a:ext cx="5013724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00000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Инженер-программист</a:t>
            </a:r>
            <a:endParaRPr sz="3000" b="0" i="0" u="none" strike="noStrike" cap="none" dirty="0">
              <a:solidFill>
                <a:srgbClr val="000000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5" name="Google Shape;234;g101b89c5751_0_72">
            <a:extLst>
              <a:ext uri="{FF2B5EF4-FFF2-40B4-BE49-F238E27FC236}">
                <a16:creationId xmlns:a16="http://schemas.microsoft.com/office/drawing/2014/main" id="{1CED4529-81E5-5DC3-B893-B676506152B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5405772" y="-614830"/>
            <a:ext cx="7656301" cy="9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714D37-2A87-490E-B2EB-F162BBBE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78184" y="4257870"/>
            <a:ext cx="11043168" cy="6858000"/>
          </a:xfrm>
          <a:prstGeom prst="rect">
            <a:avLst/>
          </a:prstGeom>
        </p:spPr>
      </p:pic>
      <p:pic>
        <p:nvPicPr>
          <p:cNvPr id="2" name="Google Shape;234;g101b89c5751_0_72">
            <a:extLst>
              <a:ext uri="{FF2B5EF4-FFF2-40B4-BE49-F238E27FC236}">
                <a16:creationId xmlns:a16="http://schemas.microsoft.com/office/drawing/2014/main" id="{137DF228-49ED-FB9E-6478-91BA3277D5C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658C37-E365-D329-DD23-E45EAAA6A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057458">
            <a:off x="2324854" y="-4297316"/>
            <a:ext cx="1104316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38200" y="1790723"/>
            <a:ext cx="10515600" cy="155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6000" dirty="0"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Информатика и технологии программирования</a:t>
            </a:r>
            <a:endParaRPr sz="6000" dirty="0"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sp>
        <p:nvSpPr>
          <p:cNvPr id="148" name="Google Shape;148;p18"/>
          <p:cNvSpPr txBox="1">
            <a:spLocks noGrp="1"/>
          </p:cNvSpPr>
          <p:nvPr>
            <p:ph type="body" idx="1"/>
          </p:nvPr>
        </p:nvSpPr>
        <p:spPr>
          <a:xfrm>
            <a:off x="1229284" y="3522614"/>
            <a:ext cx="9733429" cy="89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3900" dirty="0"/>
              <a:t>Кафедра Информатики</a:t>
            </a:r>
            <a:endParaRPr dirty="0"/>
          </a:p>
        </p:txBody>
      </p:sp>
      <p:sp>
        <p:nvSpPr>
          <p:cNvPr id="149" name="Google Shape;149;p18"/>
          <p:cNvSpPr txBox="1"/>
          <p:nvPr/>
        </p:nvSpPr>
        <p:spPr>
          <a:xfrm>
            <a:off x="2758274" y="4876563"/>
            <a:ext cx="667544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00000"/>
                </a:solidFill>
                <a:latin typeface="DIN Pro Bold" panose="020B0804020101020102" pitchFamily="34" charset="0"/>
                <a:ea typeface="Exo 2"/>
                <a:cs typeface="DIN Pro Bold" panose="020B0804020101020102" pitchFamily="34" charset="0"/>
                <a:sym typeface="Exo 2"/>
              </a:rPr>
              <a:t>Инженер-программист</a:t>
            </a:r>
            <a:endParaRPr sz="3000" b="0" i="0" u="none" strike="noStrike" cap="none" dirty="0">
              <a:solidFill>
                <a:srgbClr val="000000"/>
              </a:solidFill>
              <a:latin typeface="DIN Pro Bold" panose="020B0804020101020102" pitchFamily="34" charset="0"/>
              <a:ea typeface="Exo 2"/>
              <a:cs typeface="DIN Pro Bold" panose="020B0804020101020102" pitchFamily="34" charset="0"/>
              <a:sym typeface="Exo 2"/>
            </a:endParaRPr>
          </a:p>
        </p:txBody>
      </p:sp>
      <p:pic>
        <p:nvPicPr>
          <p:cNvPr id="2" name="Google Shape;234;g101b89c5751_0_72">
            <a:extLst>
              <a:ext uri="{FF2B5EF4-FFF2-40B4-BE49-F238E27FC236}">
                <a16:creationId xmlns:a16="http://schemas.microsoft.com/office/drawing/2014/main" id="{12A78FEE-2485-1F8F-D0F5-EBD34AEB3F3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5405772" y="-614830"/>
            <a:ext cx="7656301" cy="9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E71639-ADCA-1C3A-0C8D-60BA60414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78184" y="4257870"/>
            <a:ext cx="11043168" cy="6858000"/>
          </a:xfrm>
          <a:prstGeom prst="rect">
            <a:avLst/>
          </a:prstGeom>
        </p:spPr>
      </p:pic>
      <p:pic>
        <p:nvPicPr>
          <p:cNvPr id="3" name="Google Shape;234;g101b89c5751_0_72">
            <a:extLst>
              <a:ext uri="{FF2B5EF4-FFF2-40B4-BE49-F238E27FC236}">
                <a16:creationId xmlns:a16="http://schemas.microsoft.com/office/drawing/2014/main" id="{B13D4E44-274C-E70F-ABBF-D75AD24E3A8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40" y="4870532"/>
            <a:ext cx="17014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EB4F98-FD55-605F-6939-24695C733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057458">
            <a:off x="2324854" y="-4297316"/>
            <a:ext cx="11043168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745</Words>
  <Application>Microsoft Office PowerPoint</Application>
  <PresentationFormat>Широкоэкранный</PresentationFormat>
  <Paragraphs>161</Paragraphs>
  <Slides>39</Slides>
  <Notes>39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5" baseType="lpstr">
      <vt:lpstr>Arial</vt:lpstr>
      <vt:lpstr>Exo 2 SemiBold</vt:lpstr>
      <vt:lpstr>Calibri</vt:lpstr>
      <vt:lpstr>Exo 2</vt:lpstr>
      <vt:lpstr>DIN Pro Bold</vt:lpstr>
      <vt:lpstr>Тема Office</vt:lpstr>
      <vt:lpstr>Белорусский государственный университет информатики и радиоэлектроники</vt:lpstr>
      <vt:lpstr>БГУИР и с чем его едят…</vt:lpstr>
      <vt:lpstr>Что ты сейчас узнаешь?</vt:lpstr>
      <vt:lpstr>Обо всем по порядку…</vt:lpstr>
      <vt:lpstr>В общем и целом про КСиС</vt:lpstr>
      <vt:lpstr>Чему мы учим?</vt:lpstr>
      <vt:lpstr>Компьютерная инженерия</vt:lpstr>
      <vt:lpstr>Программная инженерия</vt:lpstr>
      <vt:lpstr>Информатика и технологии программирования</vt:lpstr>
      <vt:lpstr>Как к нам попасть?</vt:lpstr>
      <vt:lpstr>Республиканские олимпиады</vt:lpstr>
      <vt:lpstr>Национальный детский технопарк</vt:lpstr>
      <vt:lpstr>Проходные баллы на бюджет 2023</vt:lpstr>
      <vt:lpstr>Проходные баллы на платную форму 2023</vt:lpstr>
      <vt:lpstr>Презентация PowerPoint</vt:lpstr>
      <vt:lpstr>Проходные баллы на бюджет 2022</vt:lpstr>
      <vt:lpstr>Проходные баллы на платную форму 2022</vt:lpstr>
      <vt:lpstr>Автоматизированная система подачи заявлений и зачисления</vt:lpstr>
      <vt:lpstr>Стоит ли поступать, если нет опыта программирования?</vt:lpstr>
      <vt:lpstr>Сложно ли учиться?</vt:lpstr>
      <vt:lpstr>Level-Up</vt:lpstr>
      <vt:lpstr>BSUIR Open и BIT-Cup</vt:lpstr>
      <vt:lpstr>Стажировки</vt:lpstr>
      <vt:lpstr>Что кроме программирования?</vt:lpstr>
      <vt:lpstr>Немного о студенческой жизни вне учебы</vt:lpstr>
      <vt:lpstr>Студсовет?  А тут поподробнее…</vt:lpstr>
      <vt:lpstr>Чем занимается Студсовет?</vt:lpstr>
      <vt:lpstr>Плюсы вступления в Студсовет</vt:lpstr>
      <vt:lpstr>Что с иностранным языком?</vt:lpstr>
      <vt:lpstr>Где жить?</vt:lpstr>
      <vt:lpstr>Жизнь общажная</vt:lpstr>
      <vt:lpstr>А что с физрой?</vt:lpstr>
      <vt:lpstr>Физкультура</vt:lpstr>
      <vt:lpstr>Электронный кабинет студента</vt:lpstr>
      <vt:lpstr>Здравствуй юность в сапогах…</vt:lpstr>
      <vt:lpstr>План Б</vt:lpstr>
      <vt:lpstr>Рубрика ответов на вопросы</vt:lpstr>
      <vt:lpstr>СОЦСЕТИ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БГУИР и с чем его едят…</dc:title>
  <dc:creator>Егор Чижов Сергеевич;Горох Андрей Александрович</dc:creator>
  <cp:lastModifiedBy>James Maxwell</cp:lastModifiedBy>
  <cp:revision>41</cp:revision>
  <dcterms:created xsi:type="dcterms:W3CDTF">2021-10-26T20:56:35Z</dcterms:created>
  <dcterms:modified xsi:type="dcterms:W3CDTF">2024-03-30T17:12:56Z</dcterms:modified>
</cp:coreProperties>
</file>